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4"/>
  </p:notesMasterIdLst>
  <p:sldIdLst>
    <p:sldId id="256" r:id="rId2"/>
    <p:sldId id="395" r:id="rId3"/>
    <p:sldId id="348" r:id="rId4"/>
    <p:sldId id="399" r:id="rId5"/>
    <p:sldId id="401" r:id="rId6"/>
    <p:sldId id="405" r:id="rId7"/>
    <p:sldId id="398" r:id="rId8"/>
    <p:sldId id="393" r:id="rId9"/>
    <p:sldId id="411" r:id="rId10"/>
    <p:sldId id="351" r:id="rId11"/>
    <p:sldId id="349" r:id="rId12"/>
    <p:sldId id="402" r:id="rId13"/>
    <p:sldId id="407" r:id="rId14"/>
    <p:sldId id="355" r:id="rId15"/>
    <p:sldId id="387" r:id="rId16"/>
    <p:sldId id="413" r:id="rId17"/>
    <p:sldId id="362" r:id="rId18"/>
    <p:sldId id="378" r:id="rId19"/>
    <p:sldId id="414" r:id="rId20"/>
    <p:sldId id="381" r:id="rId21"/>
    <p:sldId id="382" r:id="rId22"/>
    <p:sldId id="394" r:id="rId23"/>
    <p:sldId id="410" r:id="rId24"/>
    <p:sldId id="384" r:id="rId25"/>
    <p:sldId id="406" r:id="rId26"/>
    <p:sldId id="415" r:id="rId27"/>
    <p:sldId id="385" r:id="rId28"/>
    <p:sldId id="404" r:id="rId29"/>
    <p:sldId id="293" r:id="rId30"/>
    <p:sldId id="412" r:id="rId31"/>
    <p:sldId id="408" r:id="rId32"/>
    <p:sldId id="40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969AD6C-30C3-40BE-ACE5-404DB4C13804}">
          <p14:sldIdLst>
            <p14:sldId id="256"/>
          </p14:sldIdLst>
        </p14:section>
        <p14:section name="Le premesse" id="{F0FF0A95-142A-4E47-B83A-D02C7B016887}">
          <p14:sldIdLst>
            <p14:sldId id="395"/>
            <p14:sldId id="348"/>
            <p14:sldId id="399"/>
            <p14:sldId id="401"/>
            <p14:sldId id="405"/>
            <p14:sldId id="398"/>
            <p14:sldId id="393"/>
            <p14:sldId id="411"/>
          </p14:sldIdLst>
        </p14:section>
        <p14:section name="Lo studio" id="{C01AEB9F-AC99-4E4F-9995-1BB18922CB98}">
          <p14:sldIdLst>
            <p14:sldId id="351"/>
            <p14:sldId id="349"/>
            <p14:sldId id="402"/>
          </p14:sldIdLst>
        </p14:section>
        <p14:section name="Risultati" id="{B5AC6948-93B7-4256-8839-1D8264B42D0E}">
          <p14:sldIdLst>
            <p14:sldId id="407"/>
            <p14:sldId id="355"/>
            <p14:sldId id="387"/>
            <p14:sldId id="413"/>
            <p14:sldId id="362"/>
            <p14:sldId id="378"/>
            <p14:sldId id="414"/>
            <p14:sldId id="381"/>
            <p14:sldId id="382"/>
          </p14:sldIdLst>
        </p14:section>
        <p14:section name="Strategie e obiettivi di rilancio" id="{97E61880-181C-4718-ADCD-0AE5605AD202}">
          <p14:sldIdLst>
            <p14:sldId id="394"/>
            <p14:sldId id="410"/>
            <p14:sldId id="384"/>
            <p14:sldId id="406"/>
            <p14:sldId id="415"/>
            <p14:sldId id="385"/>
            <p14:sldId id="404"/>
            <p14:sldId id="293"/>
          </p14:sldIdLst>
        </p14:section>
        <p14:section name="Extra" id="{652F2E68-35AF-D742-8EF6-25994E800F6C}">
          <p14:sldIdLst>
            <p14:sldId id="412"/>
            <p14:sldId id="408"/>
            <p14:sldId id="4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95566"/>
  </p:normalViewPr>
  <p:slideViewPr>
    <p:cSldViewPr snapToGrid="0">
      <p:cViewPr varScale="1">
        <p:scale>
          <a:sx n="108" d="100"/>
          <a:sy n="108" d="100"/>
        </p:scale>
        <p:origin x="7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13801-A041-5D43-BC0B-0A3B63574235}" type="datetimeFigureOut">
              <a:rPr lang="en-US" smtClean="0"/>
              <a:t>2/23/25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8376F-5D80-6046-B0BB-5488E05A8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5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74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76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1"/>
              <a:t>In termini di numeri assoluti, l’Italiano ha perso circa il 20% di studenti tra 2013 e 2016, e un altro 20% tra il 2016 e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6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Distinzione con francese e spagnolo (placement)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91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21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48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Traduzione in italiano delle </a:t>
            </a:r>
            <a:r>
              <a:rPr lang="it-IT" i="1" noProof="0" dirty="0" err="1"/>
              <a:t>research</a:t>
            </a:r>
            <a:r>
              <a:rPr lang="it-IT" i="1" noProof="0" dirty="0"/>
              <a:t> </a:t>
            </a:r>
            <a:r>
              <a:rPr lang="it-IT" i="1" noProof="0" dirty="0" err="1"/>
              <a:t>questions</a:t>
            </a:r>
            <a:r>
              <a:rPr lang="it-IT" i="1" noProof="0" dirty="0"/>
              <a:t> </a:t>
            </a:r>
            <a:r>
              <a:rPr lang="it-IT" noProof="0" dirty="0"/>
              <a:t>originali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1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64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noProof="0" dirty="0"/>
              <a:t>Varietà di ragioni, nessuna predominante</a:t>
            </a:r>
          </a:p>
          <a:p>
            <a:pPr marL="0" indent="0">
              <a:buNone/>
            </a:pPr>
            <a:r>
              <a:rPr lang="it-IT" sz="1400" b="1" dirty="0">
                <a:latin typeface="Lora" pitchFamily="2" charset="77"/>
              </a:rPr>
              <a:t>Risposte alle domande aperte sul questionario:</a:t>
            </a:r>
          </a:p>
          <a:p>
            <a:r>
              <a:rPr lang="en-US" sz="1200" dirty="0">
                <a:latin typeface="Lora" pitchFamily="2" charset="77"/>
              </a:rPr>
              <a:t>“What is the most important reason why you are currently studying [L2]?  Please explain briefly.”</a:t>
            </a:r>
          </a:p>
          <a:p>
            <a:r>
              <a:rPr lang="en-US" sz="1200" dirty="0">
                <a:latin typeface="Lora" pitchFamily="2" charset="77"/>
              </a:rPr>
              <a:t>“Why did you choose to study [L2] rather than a different foreign language? Please explain briefly.”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68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0" baseline="0" dirty="0"/>
              <a:t>Do you plan to continue studying [target L2] after the language requirement has been fulfilled? </a:t>
            </a:r>
            <a:br>
              <a:rPr lang="en-US" sz="1200" spc="0" baseline="0" dirty="0"/>
            </a:br>
            <a:r>
              <a:rPr lang="en-US" sz="1200" spc="0" baseline="0" dirty="0"/>
              <a:t>Why? Please explain.</a:t>
            </a:r>
            <a:endParaRPr lang="en-US" spc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94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Quello che sappiamo lo scopriamo casualmente, in modo spesso non sistematico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37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noProof="0" dirty="0"/>
              <a:t>Sviluppare un’offerta didattica incentrata sul mondo «reale»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189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49A98-AB2E-13EE-AAED-D255A648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93848-AA89-E5CA-32C5-7A014EEBF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B1953A-874F-759D-20F7-DC129FF9D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noProof="0" dirty="0"/>
              <a:t>Sviluppare un’offerta didattica incentrata sul mondo °reale°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D40EA-ECB5-17A4-FDCD-218450D62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74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8376F-5D80-6046-B0BB-5488E05A844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16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A29DF-ED18-0C24-D886-F309FADBB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6919E-E8DB-6C17-DB79-B0A4FED29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46C6A-1C71-0C9E-B460-88B9499A5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</a:t>
            </a:r>
            <a:r>
              <a:rPr lang="en-US" dirty="0" err="1"/>
              <a:t>alternativa</a:t>
            </a:r>
            <a:r>
              <a:rPr lang="en-US" dirty="0"/>
              <a:t>: </a:t>
            </a:r>
            <a:r>
              <a:rPr lang="en-US" dirty="0" err="1"/>
              <a:t>scelta</a:t>
            </a:r>
            <a:r>
              <a:rPr lang="en-US" dirty="0"/>
              <a:t> </a:t>
            </a:r>
            <a:r>
              <a:rPr lang="en-US" dirty="0" err="1"/>
              <a:t>multipla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93428-5732-A1CA-C92B-40D6E6897E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18376F-5D80-6046-B0BB-5488E05A84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413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1B87-B368-308E-90F4-17E6B29C8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BD533-6923-44A1-712D-4A87A61CE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31E996-4B1A-C7B5-9D19-1516DBB1E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</a:t>
            </a:r>
            <a:r>
              <a:rPr lang="en-US" dirty="0" err="1"/>
              <a:t>alternativa</a:t>
            </a:r>
            <a:r>
              <a:rPr lang="en-US" dirty="0"/>
              <a:t>: </a:t>
            </a:r>
            <a:r>
              <a:rPr lang="en-US" dirty="0" err="1"/>
              <a:t>domanda</a:t>
            </a:r>
            <a:r>
              <a:rPr lang="en-US" dirty="0"/>
              <a:t> </a:t>
            </a:r>
            <a:r>
              <a:rPr lang="en-US" dirty="0" err="1"/>
              <a:t>aperta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D3CAC-E2F4-1FC1-7E96-FA4521A0D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18376F-5D80-6046-B0BB-5488E05A84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661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A7278-624B-58BF-BEC9-A68F30C49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B48AB-933B-1261-F594-E4BF303E5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8E3F3-A864-0BBE-E2BB-55650D139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</a:t>
            </a:r>
            <a:r>
              <a:rPr lang="en-US" dirty="0" err="1"/>
              <a:t>alternativa</a:t>
            </a:r>
            <a:r>
              <a:rPr lang="en-US" dirty="0"/>
              <a:t>: </a:t>
            </a:r>
            <a:r>
              <a:rPr lang="en-US" dirty="0" err="1"/>
              <a:t>domanda</a:t>
            </a:r>
            <a:r>
              <a:rPr lang="en-US" dirty="0"/>
              <a:t> </a:t>
            </a:r>
            <a:r>
              <a:rPr lang="en-US" dirty="0" err="1"/>
              <a:t>aperta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4656C-4A03-EC3F-D2C8-F9A1F16A8A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18376F-5D80-6046-B0BB-5488E05A84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7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3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4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4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6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3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0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2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5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Sunday, February 23,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2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Sunday, February 23,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18492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gital rendering of a colored world map">
            <a:extLst>
              <a:ext uri="{FF2B5EF4-FFF2-40B4-BE49-F238E27FC236}">
                <a16:creationId xmlns:a16="http://schemas.microsoft.com/office/drawing/2014/main" id="{8ADE0953-6E7C-0068-EDDB-C383BB98C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8" r="9048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A47C2E-474E-4933-95C2-BE1FB4A53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664" y="958223"/>
            <a:ext cx="3933306" cy="346916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lang="it-IT" sz="3600" noProof="0" dirty="0">
                <a:latin typeface="Lora" pitchFamily="2" charset="77"/>
              </a:rPr>
              <a:t>L’italiano nelle università statunitensi: </a:t>
            </a:r>
            <a:br>
              <a:rPr lang="it-IT" sz="3600" noProof="0" dirty="0">
                <a:latin typeface="Lora" pitchFamily="2" charset="77"/>
              </a:rPr>
            </a:br>
            <a:r>
              <a:rPr lang="it-IT" sz="3600" noProof="0" dirty="0">
                <a:latin typeface="Lora" pitchFamily="2" charset="77"/>
              </a:rPr>
              <a:t>tra calo degli iscritti e obiettivi di rilancio</a:t>
            </a:r>
            <a:endParaRPr lang="it-IT" sz="3600" cap="none" spc="0" noProof="0" dirty="0">
              <a:latin typeface="Lora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E2D46-72E8-D08E-3619-D8A2EC34D478}"/>
              </a:ext>
            </a:extLst>
          </p:cNvPr>
          <p:cNvSpPr txBox="1"/>
          <p:nvPr/>
        </p:nvSpPr>
        <p:spPr>
          <a:xfrm>
            <a:off x="477981" y="4872922"/>
            <a:ext cx="3933306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latin typeface="Lora" pitchFamily="2" charset="77"/>
              </a:rPr>
              <a:t>Federico Fabbri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C68AA-1133-B982-3BA6-856D51C1B394}"/>
              </a:ext>
            </a:extLst>
          </p:cNvPr>
          <p:cNvSpPr txBox="1"/>
          <p:nvPr/>
        </p:nvSpPr>
        <p:spPr>
          <a:xfrm>
            <a:off x="3563471" y="63201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6E57CD4B-0CC7-5692-A30D-495E7CE89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035" y="5453746"/>
            <a:ext cx="3724565" cy="54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97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3768FD5-DD7A-43C7-8DEA-1F5DB3CB5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1ECC4-20F1-4B20-92E1-D43EDC805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4" y="2664823"/>
            <a:ext cx="2548446" cy="927464"/>
          </a:xfrm>
        </p:spPr>
        <p:txBody>
          <a:bodyPr>
            <a:normAutofit/>
          </a:bodyPr>
          <a:lstStyle/>
          <a:p>
            <a:pPr algn="ctr"/>
            <a:r>
              <a:rPr lang="it-IT" sz="4000" noProof="0" dirty="0"/>
              <a:t>Per iniziare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6C136A1-E4DE-46AD-13FD-49968988F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28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F505-F6FD-C390-FFBE-56A39FB4C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622" y="4091763"/>
            <a:ext cx="7953500" cy="26059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b="1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Di cosa ti occupi?</a:t>
            </a:r>
            <a:endParaRPr lang="en-US" sz="2000" b="1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Insegno corsi di lingua e cultura italiana in una scuola superiore.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Insegno corsi di lingua e cultura italiana a livello universitario (1° e </a:t>
            </a:r>
            <a:r>
              <a:rPr lang="it-IT" sz="1600" dirty="0">
                <a:latin typeface="Lora" pitchFamily="2" charset="77"/>
                <a:ea typeface="Lora" pitchFamily="2" charset="77"/>
                <a:cs typeface="Lora" pitchFamily="2" charset="77"/>
              </a:rPr>
              <a:t>2° anno</a:t>
            </a: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).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Insegno corsi di lingua e cultura italiana a livello universitario (corsi avanzati).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Ho responsabilità di coordinamento o direzione su uno o più corsi di italiano.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Lavoro in una scuola o università, ma non insegno né coordino corsi di italiano.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Lavoro al </a:t>
            </a:r>
            <a:r>
              <a:rPr lang="it-IT" sz="1600" dirty="0">
                <a:latin typeface="Lora" pitchFamily="2" charset="77"/>
                <a:ea typeface="Lora" pitchFamily="2" charset="77"/>
                <a:cs typeface="Lora" pitchFamily="2" charset="77"/>
              </a:rPr>
              <a:t>di fuori del mondo dell’istruzione.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54FB8F-CA15-7BD7-992B-6F5503D28592}"/>
              </a:ext>
            </a:extLst>
          </p:cNvPr>
          <p:cNvSpPr txBox="1"/>
          <p:nvPr/>
        </p:nvSpPr>
        <p:spPr>
          <a:xfrm>
            <a:off x="907274" y="3703977"/>
            <a:ext cx="27622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it-IT" sz="2000" b="1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Dove si svolge la tua attività didattica?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Negli Stati Uniti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In Italia</a:t>
            </a:r>
            <a:endParaRPr lang="en-US" sz="16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6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In un altro paese</a:t>
            </a:r>
          </a:p>
        </p:txBody>
      </p:sp>
    </p:spTree>
    <p:extLst>
      <p:ext uri="{BB962C8B-B14F-4D97-AF65-F5344CB8AC3E}">
        <p14:creationId xmlns:p14="http://schemas.microsoft.com/office/powerpoint/2010/main" val="17124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EA291-B9D5-4EEC-938C-2AF2A16E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925430"/>
            <a:ext cx="3429000" cy="1433162"/>
          </a:xfrm>
        </p:spPr>
        <p:txBody>
          <a:bodyPr anchor="b">
            <a:normAutofit/>
          </a:bodyPr>
          <a:lstStyle/>
          <a:p>
            <a:r>
              <a:rPr lang="it-IT" sz="3200" noProof="0" dirty="0">
                <a:latin typeface="Lora" pitchFamily="2" charset="77"/>
              </a:rPr>
              <a:t>La crisi delle lingue straniere negli USA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8CBFC3-F4BD-4312-AD32-B89899285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400" b="1" noProof="0" dirty="0">
                <a:latin typeface="Lora" pitchFamily="2" charset="77"/>
              </a:rPr>
              <a:t>Calo delle iscrizioni per (quasi) tutte le lingue straniere:</a:t>
            </a:r>
            <a:endParaRPr lang="it-IT" sz="2400" noProof="0" dirty="0"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400" noProof="0" dirty="0">
                <a:latin typeface="Lora" pitchFamily="2" charset="77"/>
              </a:rPr>
              <a:t>2013-2016 </a:t>
            </a:r>
            <a:r>
              <a:rPr lang="it-IT" sz="2400" noProof="0" dirty="0">
                <a:latin typeface="Lora" pitchFamily="2" charset="77"/>
                <a:sym typeface="Wingdings" pitchFamily="2" charset="2"/>
              </a:rPr>
              <a:t> </a:t>
            </a:r>
            <a:r>
              <a:rPr lang="it-IT" sz="2400" b="1" noProof="0" dirty="0">
                <a:latin typeface="Lora" pitchFamily="2" charset="77"/>
              </a:rPr>
              <a:t>– </a:t>
            </a:r>
            <a:r>
              <a:rPr lang="it-IT" sz="2400" noProof="0" dirty="0">
                <a:latin typeface="Lora" pitchFamily="2" charset="77"/>
                <a:sym typeface="Wingdings" pitchFamily="2" charset="2"/>
              </a:rPr>
              <a:t>9,2%</a:t>
            </a:r>
            <a:endParaRPr lang="it-IT" sz="2400" noProof="0" dirty="0"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400" noProof="0" dirty="0">
                <a:latin typeface="Lora" pitchFamily="2" charset="77"/>
              </a:rPr>
              <a:t>2016-2021 </a:t>
            </a:r>
            <a:r>
              <a:rPr lang="it-IT" sz="2400" noProof="0" dirty="0">
                <a:latin typeface="Lora" pitchFamily="2" charset="77"/>
                <a:sym typeface="Wingdings" pitchFamily="2" charset="2"/>
              </a:rPr>
              <a:t> </a:t>
            </a:r>
            <a:r>
              <a:rPr lang="it-IT" sz="2400" b="1" noProof="0" dirty="0">
                <a:latin typeface="Lora" pitchFamily="2" charset="77"/>
              </a:rPr>
              <a:t>– </a:t>
            </a:r>
            <a:r>
              <a:rPr lang="it-IT" sz="2400" noProof="0" dirty="0">
                <a:latin typeface="Lora" pitchFamily="2" charset="77"/>
                <a:sym typeface="Wingdings" pitchFamily="2" charset="2"/>
              </a:rPr>
              <a:t>16,6%</a:t>
            </a:r>
            <a:endParaRPr lang="it-IT" sz="2400" noProof="0" dirty="0">
              <a:latin typeface="Lora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7F0062-D5DD-6CC2-5CB9-0D9FC70D1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17" y="925429"/>
            <a:ext cx="7473401" cy="48016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6F311F-B1BF-F9A2-1F47-73A29CE2F234}"/>
              </a:ext>
            </a:extLst>
          </p:cNvPr>
          <p:cNvSpPr txBox="1"/>
          <p:nvPr/>
        </p:nvSpPr>
        <p:spPr>
          <a:xfrm>
            <a:off x="630936" y="6397665"/>
            <a:ext cx="11105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effectLst/>
                <a:latin typeface="Lora" pitchFamily="2" charset="77"/>
              </a:rPr>
              <a:t>Fonte:</a:t>
            </a:r>
            <a:r>
              <a:rPr lang="en-US" sz="1200" i="0" dirty="0">
                <a:effectLst/>
                <a:latin typeface="Lora" pitchFamily="2" charset="77"/>
              </a:rPr>
              <a:t> </a:t>
            </a:r>
            <a:r>
              <a:rPr lang="en-US" sz="1200" i="0" dirty="0" err="1">
                <a:effectLst/>
                <a:latin typeface="Lora" pitchFamily="2" charset="77"/>
              </a:rPr>
              <a:t>Lusin</a:t>
            </a:r>
            <a:r>
              <a:rPr lang="en-US" sz="1200" i="0" dirty="0">
                <a:effectLst/>
                <a:latin typeface="Lora" pitchFamily="2" charset="77"/>
              </a:rPr>
              <a:t>, N., Peterson, T., </a:t>
            </a:r>
            <a:r>
              <a:rPr lang="en-US" sz="1200" i="0" dirty="0" err="1">
                <a:effectLst/>
                <a:latin typeface="Lora" pitchFamily="2" charset="77"/>
              </a:rPr>
              <a:t>Sulewski</a:t>
            </a:r>
            <a:r>
              <a:rPr lang="en-US" sz="1200" i="0" dirty="0">
                <a:effectLst/>
                <a:latin typeface="Lora" pitchFamily="2" charset="77"/>
              </a:rPr>
              <a:t>, C., &amp; Zafer, R. (2023). Enrollments in languages other than English in US institutions of higher education, fall 2021. </a:t>
            </a:r>
          </a:p>
          <a:p>
            <a:r>
              <a:rPr lang="en-US" sz="1200" i="1" dirty="0">
                <a:effectLst/>
                <a:latin typeface="Lora" pitchFamily="2" charset="77"/>
              </a:rPr>
              <a:t>Modern Language Association of America</a:t>
            </a:r>
            <a:r>
              <a:rPr lang="en-US" sz="1200" i="0" dirty="0">
                <a:effectLst/>
                <a:latin typeface="Lora" pitchFamily="2" charset="77"/>
              </a:rPr>
              <a:t>.</a:t>
            </a:r>
            <a:endParaRPr lang="en-US" sz="1200" dirty="0"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3775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29069-2CBB-6C6F-16B1-47AB5A06F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D7EBDFE-93BC-7952-6976-FA283DEC4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6" r="23298" b="441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Rectangle 104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4B6BF-B0DD-6EB7-DC94-805DD136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916687"/>
            <a:ext cx="3464637" cy="1506902"/>
          </a:xfrm>
        </p:spPr>
        <p:txBody>
          <a:bodyPr anchor="b">
            <a:normAutofit/>
          </a:bodyPr>
          <a:lstStyle/>
          <a:p>
            <a:r>
              <a:rPr lang="it-IT" sz="3200" b="1" noProof="0" dirty="0"/>
              <a:t>Nel vostro contesto educativo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EEDDD-7DF3-9897-E806-375D5003D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7359742" cy="320725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b="1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Rispetto a 15 anni fa, avete notato differenze visibili nel numero di studenti che studiano italiano nella vostra università o scuola?</a:t>
            </a:r>
            <a:r>
              <a:rPr lang="en-US" sz="2000" b="1" dirty="0">
                <a:effectLst/>
              </a:rPr>
              <a:t> </a:t>
            </a: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20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Sembra che ci siano più studenti.</a:t>
            </a:r>
            <a:endParaRPr lang="en-US" sz="20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20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Sembra che ci siano meno studenti.</a:t>
            </a:r>
            <a:endParaRPr lang="en-US" sz="20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20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Sembra che ci sia più o meno lo stesso numero di studenti.</a:t>
            </a:r>
            <a:endParaRPr lang="en-US" sz="20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2000" dirty="0">
                <a:effectLst/>
                <a:latin typeface="Lora" pitchFamily="2" charset="77"/>
                <a:ea typeface="Lora" pitchFamily="2" charset="77"/>
                <a:cs typeface="Lora" pitchFamily="2" charset="77"/>
              </a:rPr>
              <a:t>Non ne ho idea.</a:t>
            </a:r>
            <a:endParaRPr lang="en-US" sz="2000" dirty="0">
              <a:effectLst/>
              <a:latin typeface="Lora" pitchFamily="2" charset="77"/>
              <a:ea typeface="Lora" pitchFamily="2" charset="77"/>
              <a:cs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5303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31363-760F-D9F7-361D-4FEE78340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2940-C58B-4175-A1FA-B3733C5A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586" y="182644"/>
            <a:ext cx="8118825" cy="1966790"/>
          </a:xfrm>
        </p:spPr>
        <p:txBody>
          <a:bodyPr>
            <a:normAutofit/>
          </a:bodyPr>
          <a:lstStyle/>
          <a:p>
            <a:pPr algn="ctr"/>
            <a:r>
              <a:rPr lang="it-IT" sz="4000" noProof="0" dirty="0">
                <a:latin typeface="Lora" pitchFamily="2" charset="77"/>
              </a:rPr>
              <a:t>La crisi delle lingue romanze nelle università statunitensi:</a:t>
            </a:r>
            <a:br>
              <a:rPr lang="it-IT" sz="4000" noProof="0" dirty="0">
                <a:latin typeface="Lora" pitchFamily="2" charset="77"/>
              </a:rPr>
            </a:br>
            <a:r>
              <a:rPr lang="it-IT" sz="3200" b="1" noProof="0" dirty="0">
                <a:latin typeface="Lora" pitchFamily="2" charset="77"/>
              </a:rPr>
              <a:t>Il calo degli studenti iscritti</a:t>
            </a:r>
            <a:endParaRPr lang="it-IT" sz="4000" b="1" noProof="0" dirty="0">
              <a:latin typeface="Lora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998E77-297A-519D-F98F-D9554012C7E9}"/>
              </a:ext>
            </a:extLst>
          </p:cNvPr>
          <p:cNvSpPr txBox="1"/>
          <p:nvPr/>
        </p:nvSpPr>
        <p:spPr>
          <a:xfrm>
            <a:off x="630936" y="6397665"/>
            <a:ext cx="11105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effectLst/>
                <a:latin typeface="Lora" pitchFamily="2" charset="77"/>
              </a:rPr>
              <a:t>Fonte:</a:t>
            </a:r>
            <a:r>
              <a:rPr lang="en-US" sz="1200" i="0" dirty="0">
                <a:effectLst/>
                <a:latin typeface="Lora" pitchFamily="2" charset="77"/>
              </a:rPr>
              <a:t> </a:t>
            </a:r>
            <a:r>
              <a:rPr lang="en-US" sz="1200" i="0" dirty="0" err="1">
                <a:effectLst/>
                <a:latin typeface="Lora" pitchFamily="2" charset="77"/>
              </a:rPr>
              <a:t>Lusin</a:t>
            </a:r>
            <a:r>
              <a:rPr lang="en-US" sz="1200" i="0" dirty="0">
                <a:effectLst/>
                <a:latin typeface="Lora" pitchFamily="2" charset="77"/>
              </a:rPr>
              <a:t>, N., Peterson, T., </a:t>
            </a:r>
            <a:r>
              <a:rPr lang="en-US" sz="1200" i="0" dirty="0" err="1">
                <a:effectLst/>
                <a:latin typeface="Lora" pitchFamily="2" charset="77"/>
              </a:rPr>
              <a:t>Sulewski</a:t>
            </a:r>
            <a:r>
              <a:rPr lang="en-US" sz="1200" i="0" dirty="0">
                <a:effectLst/>
                <a:latin typeface="Lora" pitchFamily="2" charset="77"/>
              </a:rPr>
              <a:t>, C., &amp; Zafer, R. (2023). Enrollments in languages other than English in US institutions of higher education, fall 2021. </a:t>
            </a:r>
          </a:p>
          <a:p>
            <a:r>
              <a:rPr lang="en-US" sz="1200" i="1" dirty="0">
                <a:effectLst/>
                <a:latin typeface="Lora" pitchFamily="2" charset="77"/>
              </a:rPr>
              <a:t>Modern Language Association of America</a:t>
            </a:r>
            <a:r>
              <a:rPr lang="en-US" sz="1200" i="0" dirty="0">
                <a:effectLst/>
                <a:latin typeface="Lora" pitchFamily="2" charset="77"/>
              </a:rPr>
              <a:t>.</a:t>
            </a:r>
            <a:endParaRPr lang="en-US" sz="1200" dirty="0">
              <a:latin typeface="Lora" pitchFamily="2" charset="77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04CA022-E884-D766-2A40-77FEC16F2D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588155"/>
              </p:ext>
            </p:extLst>
          </p:nvPr>
        </p:nvGraphicFramePr>
        <p:xfrm>
          <a:off x="261531" y="2500124"/>
          <a:ext cx="11668936" cy="287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418">
                  <a:extLst>
                    <a:ext uri="{9D8B030D-6E8A-4147-A177-3AD203B41FA5}">
                      <a16:colId xmlns:a16="http://schemas.microsoft.com/office/drawing/2014/main" val="2118204116"/>
                    </a:ext>
                  </a:extLst>
                </a:gridCol>
                <a:gridCol w="2125683">
                  <a:extLst>
                    <a:ext uri="{9D8B030D-6E8A-4147-A177-3AD203B41FA5}">
                      <a16:colId xmlns:a16="http://schemas.microsoft.com/office/drawing/2014/main" val="1128680047"/>
                    </a:ext>
                  </a:extLst>
                </a:gridCol>
                <a:gridCol w="2125684">
                  <a:extLst>
                    <a:ext uri="{9D8B030D-6E8A-4147-A177-3AD203B41FA5}">
                      <a16:colId xmlns:a16="http://schemas.microsoft.com/office/drawing/2014/main" val="2134600896"/>
                    </a:ext>
                  </a:extLst>
                </a:gridCol>
                <a:gridCol w="1781298">
                  <a:extLst>
                    <a:ext uri="{9D8B030D-6E8A-4147-A177-3AD203B41FA5}">
                      <a16:colId xmlns:a16="http://schemas.microsoft.com/office/drawing/2014/main" val="3899045898"/>
                    </a:ext>
                  </a:extLst>
                </a:gridCol>
                <a:gridCol w="2209874">
                  <a:extLst>
                    <a:ext uri="{9D8B030D-6E8A-4147-A177-3AD203B41FA5}">
                      <a16:colId xmlns:a16="http://schemas.microsoft.com/office/drawing/2014/main" val="1139325262"/>
                    </a:ext>
                  </a:extLst>
                </a:gridCol>
                <a:gridCol w="1846979">
                  <a:extLst>
                    <a:ext uri="{9D8B030D-6E8A-4147-A177-3AD203B41FA5}">
                      <a16:colId xmlns:a16="http://schemas.microsoft.com/office/drawing/2014/main" val="2388865603"/>
                    </a:ext>
                  </a:extLst>
                </a:gridCol>
              </a:tblGrid>
              <a:tr h="956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Lingua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Studenti iscritti (autunno 2013)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Studenti iscritti (autunno 2016)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% differenza,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2013–2016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Studenti iscritti (autunno 2021)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% differenza,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2016–2021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1703386"/>
                  </a:ext>
                </a:extLst>
              </a:tr>
              <a:tr h="4649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Francese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197.679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175.667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–11,1%</a:t>
                      </a:r>
                      <a:endParaRPr lang="it-IT" sz="1800" b="1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/>
                        <a:t>135.088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–23,1%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1688347"/>
                  </a:ext>
                </a:extLst>
              </a:tr>
              <a:tr h="4649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3200" b="1" noProof="0" dirty="0">
                          <a:effectLst/>
                        </a:rPr>
                        <a:t>Italiano</a:t>
                      </a:r>
                      <a:endParaRPr lang="it-IT" sz="32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3200" noProof="0" dirty="0">
                          <a:effectLst/>
                        </a:rPr>
                        <a:t>70.982</a:t>
                      </a:r>
                      <a:endParaRPr lang="it-IT" sz="32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3200" noProof="0" dirty="0">
                          <a:effectLst/>
                        </a:rPr>
                        <a:t>56.743</a:t>
                      </a:r>
                      <a:endParaRPr lang="it-IT" sz="32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3200" b="1" noProof="0" dirty="0">
                          <a:effectLst/>
                        </a:rPr>
                        <a:t>–20,1%</a:t>
                      </a:r>
                      <a:endParaRPr lang="it-IT" sz="3200" b="1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3200" noProof="0" dirty="0"/>
                        <a:t>45.182</a:t>
                      </a:r>
                      <a:endParaRPr lang="it-IT" sz="32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3200" b="1" noProof="0" dirty="0">
                          <a:effectLst/>
                        </a:rPr>
                        <a:t>–20,4%</a:t>
                      </a:r>
                      <a:endParaRPr lang="it-IT" sz="32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7451113"/>
                  </a:ext>
                </a:extLst>
              </a:tr>
              <a:tr h="4649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Portoghese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12.407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9.827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–20,8%</a:t>
                      </a:r>
                      <a:endParaRPr lang="it-IT" sz="1800" b="1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/>
                        <a:t>7.684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–21,8%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2536862"/>
                  </a:ext>
                </a:extLst>
              </a:tr>
              <a:tr h="4649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Spagnolo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789.888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>
                          <a:effectLst/>
                        </a:rPr>
                        <a:t>712.240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–9,8%</a:t>
                      </a:r>
                      <a:endParaRPr lang="it-IT" sz="1800" b="1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noProof="0" dirty="0"/>
                        <a:t>584.453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it-IT" sz="1800" b="1" noProof="0" dirty="0">
                          <a:effectLst/>
                        </a:rPr>
                        <a:t>–18%</a:t>
                      </a:r>
                      <a:endParaRPr lang="it-IT" sz="1800" noProof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1032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5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5AD4F-F878-6BB2-2603-B0200F3C3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8F81D-739C-6743-DCDC-C624ADF99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42" y="344031"/>
            <a:ext cx="10515600" cy="1325563"/>
          </a:xfrm>
        </p:spPr>
        <p:txBody>
          <a:bodyPr>
            <a:normAutofit/>
          </a:bodyPr>
          <a:lstStyle/>
          <a:p>
            <a:r>
              <a:rPr lang="it-IT" noProof="0" dirty="0">
                <a:latin typeface="Lora" pitchFamily="2" charset="77"/>
              </a:rPr>
              <a:t>Il calo degli studenti iscritti: </a:t>
            </a:r>
            <a:br>
              <a:rPr lang="it-IT" noProof="0" dirty="0">
                <a:latin typeface="Lora" pitchFamily="2" charset="77"/>
              </a:rPr>
            </a:br>
            <a:r>
              <a:rPr lang="it-IT" sz="4000" dirty="0">
                <a:latin typeface="Lora" pitchFamily="2" charset="77"/>
              </a:rPr>
              <a:t>A che punto del piano didattico?</a:t>
            </a:r>
            <a:endParaRPr lang="it-IT" noProof="0" dirty="0">
              <a:latin typeface="Lora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10A63-CAC5-30CF-96C0-50743B50B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42" y="1911927"/>
            <a:ext cx="6133400" cy="45809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2400" b="1" dirty="0">
                <a:latin typeface="Lora" pitchFamily="2" charset="77"/>
              </a:rPr>
              <a:t>Nel vostro contesto educativo, a che punto della sequenza dei corsi è più visibile un calo degli studenti iscritti ai corsi di italiano?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latin typeface="Lora" pitchFamily="2" charset="77"/>
              </a:rPr>
              <a:t> Tra il primo e il secondo semestre.</a:t>
            </a:r>
            <a:endParaRPr lang="en-US" sz="2400" dirty="0">
              <a:latin typeface="Lora" pitchFamily="2" charset="77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latin typeface="Lora" pitchFamily="2" charset="77"/>
              </a:rPr>
              <a:t> Tra il primo e il secondo anno.</a:t>
            </a:r>
            <a:endParaRPr lang="en-US" sz="2400" dirty="0">
              <a:latin typeface="Lora" pitchFamily="2" charset="77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latin typeface="Lora" pitchFamily="2" charset="77"/>
              </a:rPr>
              <a:t> Tra il secondo e il terzo anno.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latin typeface="Lora" pitchFamily="2" charset="77"/>
              </a:rPr>
              <a:t> Gli studenti iscritti non stanno calando.</a:t>
            </a:r>
            <a:endParaRPr lang="en-US" sz="2400" dirty="0">
              <a:latin typeface="Lora" pitchFamily="2" charset="77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latin typeface="Lora" pitchFamily="2" charset="77"/>
              </a:rPr>
              <a:t> Non ne ho idea.</a:t>
            </a:r>
            <a:endParaRPr lang="en-US" sz="2400" dirty="0">
              <a:latin typeface="Lora" pitchFamily="2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653C5D-79B5-0F73-5CD7-79FC4B9F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" r="12533" b="3"/>
          <a:stretch/>
        </p:blipFill>
        <p:spPr bwMode="auto">
          <a:xfrm>
            <a:off x="6739042" y="2013625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246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66456-C905-151E-F024-A8C75645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0B750C-1FDB-B174-5452-59A7921FE799}"/>
              </a:ext>
            </a:extLst>
          </p:cNvPr>
          <p:cNvSpPr txBox="1"/>
          <p:nvPr/>
        </p:nvSpPr>
        <p:spPr>
          <a:xfrm>
            <a:off x="651721" y="6396335"/>
            <a:ext cx="10888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effectLst/>
                <a:latin typeface="Arial" panose="020B0604020202020204" pitchFamily="34" charset="0"/>
              </a:rPr>
              <a:t>Fonte:</a:t>
            </a:r>
            <a:r>
              <a:rPr lang="en-US" sz="1200" i="0" dirty="0">
                <a:effectLst/>
                <a:latin typeface="Arial" panose="020B0604020202020204" pitchFamily="34" charset="0"/>
              </a:rPr>
              <a:t> </a:t>
            </a:r>
            <a:r>
              <a:rPr lang="en-US" sz="1200" i="0" dirty="0" err="1">
                <a:effectLst/>
                <a:latin typeface="Arial" panose="020B0604020202020204" pitchFamily="34" charset="0"/>
              </a:rPr>
              <a:t>Lusin</a:t>
            </a:r>
            <a:r>
              <a:rPr lang="en-US" sz="1200" i="0" dirty="0">
                <a:effectLst/>
                <a:latin typeface="Arial" panose="020B0604020202020204" pitchFamily="34" charset="0"/>
              </a:rPr>
              <a:t>, N., Peterson, T., </a:t>
            </a:r>
            <a:r>
              <a:rPr lang="en-US" sz="1200" i="0" dirty="0" err="1">
                <a:effectLst/>
                <a:latin typeface="Arial" panose="020B0604020202020204" pitchFamily="34" charset="0"/>
              </a:rPr>
              <a:t>Sulewski</a:t>
            </a:r>
            <a:r>
              <a:rPr lang="en-US" sz="1200" i="0" dirty="0">
                <a:effectLst/>
                <a:latin typeface="Arial" panose="020B0604020202020204" pitchFamily="34" charset="0"/>
              </a:rPr>
              <a:t>, C., &amp; Zafer, R. (2023). Enrollments in languages other than English in US institutions of higher education, fall 2021. </a:t>
            </a:r>
            <a:br>
              <a:rPr lang="en-US" sz="1200" i="0" dirty="0">
                <a:effectLst/>
                <a:latin typeface="Arial" panose="020B0604020202020204" pitchFamily="34" charset="0"/>
              </a:rPr>
            </a:br>
            <a:r>
              <a:rPr lang="en-US" sz="1200" i="1" dirty="0">
                <a:effectLst/>
                <a:latin typeface="Arial" panose="020B0604020202020204" pitchFamily="34" charset="0"/>
              </a:rPr>
              <a:t>Modern Language Association of America</a:t>
            </a:r>
            <a:r>
              <a:rPr lang="en-US" sz="1200" i="0" dirty="0">
                <a:effectLst/>
                <a:latin typeface="Arial" panose="020B0604020202020204" pitchFamily="34" charset="0"/>
              </a:rPr>
              <a:t>.</a:t>
            </a:r>
            <a:endParaRPr lang="en-US" sz="1200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7D02287-AE32-F6AF-E15E-D0F355C524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484253"/>
              </p:ext>
            </p:extLst>
          </p:nvPr>
        </p:nvGraphicFramePr>
        <p:xfrm>
          <a:off x="261530" y="2884851"/>
          <a:ext cx="11668936" cy="2701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7234">
                  <a:extLst>
                    <a:ext uri="{9D8B030D-6E8A-4147-A177-3AD203B41FA5}">
                      <a16:colId xmlns:a16="http://schemas.microsoft.com/office/drawing/2014/main" val="2568420875"/>
                    </a:ext>
                  </a:extLst>
                </a:gridCol>
                <a:gridCol w="2917234">
                  <a:extLst>
                    <a:ext uri="{9D8B030D-6E8A-4147-A177-3AD203B41FA5}">
                      <a16:colId xmlns:a16="http://schemas.microsoft.com/office/drawing/2014/main" val="1092920374"/>
                    </a:ext>
                  </a:extLst>
                </a:gridCol>
                <a:gridCol w="2917234">
                  <a:extLst>
                    <a:ext uri="{9D8B030D-6E8A-4147-A177-3AD203B41FA5}">
                      <a16:colId xmlns:a16="http://schemas.microsoft.com/office/drawing/2014/main" val="2036537413"/>
                    </a:ext>
                  </a:extLst>
                </a:gridCol>
                <a:gridCol w="2917234">
                  <a:extLst>
                    <a:ext uri="{9D8B030D-6E8A-4147-A177-3AD203B41FA5}">
                      <a16:colId xmlns:a16="http://schemas.microsoft.com/office/drawing/2014/main" val="908272523"/>
                    </a:ext>
                  </a:extLst>
                </a:gridCol>
              </a:tblGrid>
              <a:tr h="870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Lingua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Iscrizioni 1° e 2° anno (2021)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Iscrizioni 3° anno e oltre (2021)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400" noProof="0" dirty="0">
                          <a:effectLst/>
                        </a:rPr>
                        <a:t>Rapporto</a:t>
                      </a:r>
                      <a:endParaRPr lang="it-IT" sz="24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289027"/>
                  </a:ext>
                </a:extLst>
              </a:tr>
              <a:tr h="423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Francese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109.951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22.930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b="1" dirty="0">
                          <a:effectLst/>
                        </a:rPr>
                        <a:t>5:1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2506436"/>
                  </a:ext>
                </a:extLst>
              </a:tr>
              <a:tr h="56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3200" b="1" noProof="0" dirty="0">
                          <a:effectLst/>
                        </a:rPr>
                        <a:t>Italiano</a:t>
                      </a:r>
                      <a:endParaRPr lang="it-IT" sz="32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3200" dirty="0"/>
                        <a:t>40.920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3200" dirty="0"/>
                        <a:t>3.922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3200" b="1" dirty="0">
                          <a:effectLst/>
                        </a:rPr>
                        <a:t>10:1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1788671"/>
                  </a:ext>
                </a:extLst>
              </a:tr>
              <a:tr h="423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Portoghese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5.432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1.973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b="1" dirty="0">
                          <a:effectLst/>
                        </a:rPr>
                        <a:t>3:1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5841109"/>
                  </a:ext>
                </a:extLst>
              </a:tr>
              <a:tr h="423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t-IT" sz="1800" b="1" noProof="0" dirty="0">
                          <a:effectLst/>
                        </a:rPr>
                        <a:t>Spagnolo</a:t>
                      </a:r>
                      <a:endParaRPr lang="it-IT" sz="1800" b="1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473.156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dirty="0"/>
                        <a:t>103.994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800" b="1" dirty="0">
                          <a:effectLst/>
                        </a:rPr>
                        <a:t>5:1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7320899"/>
                  </a:ext>
                </a:extLst>
              </a:tr>
            </a:tbl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21DE2686-D340-FBEC-432A-1998B103F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102" y="236851"/>
            <a:ext cx="8115795" cy="2069317"/>
          </a:xfrm>
        </p:spPr>
        <p:txBody>
          <a:bodyPr>
            <a:normAutofit/>
          </a:bodyPr>
          <a:lstStyle/>
          <a:p>
            <a:pPr algn="ctr"/>
            <a:r>
              <a:rPr lang="it-IT" sz="4000" noProof="0" dirty="0">
                <a:latin typeface="Lora" pitchFamily="2" charset="77"/>
              </a:rPr>
              <a:t>La crisi delle lingue romanze nelle università statunitensi:</a:t>
            </a:r>
            <a:br>
              <a:rPr lang="it-IT" sz="4000" noProof="0" dirty="0">
                <a:latin typeface="Lora" pitchFamily="2" charset="77"/>
              </a:rPr>
            </a:br>
            <a:r>
              <a:rPr lang="it-IT" sz="3200" b="1" noProof="0" dirty="0">
                <a:latin typeface="Lora" pitchFamily="2" charset="77"/>
              </a:rPr>
              <a:t>Il divario tra i corsi </a:t>
            </a:r>
            <a:r>
              <a:rPr lang="it-IT" sz="3200" b="1" i="1" noProof="0" dirty="0" err="1">
                <a:latin typeface="Lora" pitchFamily="2" charset="77"/>
              </a:rPr>
              <a:t>Beginner</a:t>
            </a:r>
            <a:r>
              <a:rPr lang="it-IT" sz="3200" b="1" noProof="0" dirty="0">
                <a:latin typeface="Lora" pitchFamily="2" charset="77"/>
              </a:rPr>
              <a:t> e </a:t>
            </a:r>
            <a:r>
              <a:rPr lang="it-IT" sz="3200" b="1" i="1" noProof="0" dirty="0">
                <a:latin typeface="Lora" pitchFamily="2" charset="77"/>
              </a:rPr>
              <a:t>Advanced</a:t>
            </a:r>
            <a:endParaRPr lang="it-IT" sz="4000" b="1" i="1" noProof="0" dirty="0"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850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A291-B9D5-4EEC-938C-2AF2A16E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811" y="-1"/>
            <a:ext cx="11426378" cy="1769423"/>
          </a:xfrm>
        </p:spPr>
        <p:txBody>
          <a:bodyPr>
            <a:normAutofit/>
          </a:bodyPr>
          <a:lstStyle/>
          <a:p>
            <a:pPr algn="ctr"/>
            <a:r>
              <a:rPr lang="it-IT" sz="3200" noProof="0" dirty="0">
                <a:latin typeface="Lora" pitchFamily="2" charset="77"/>
              </a:rPr>
              <a:t>Problematiche correlate alla crisi dei programmi di lingua:</a:t>
            </a:r>
            <a:br>
              <a:rPr lang="it-IT" sz="3200" noProof="0" dirty="0">
                <a:latin typeface="Lora" pitchFamily="2" charset="77"/>
              </a:rPr>
            </a:br>
            <a:r>
              <a:rPr lang="it-IT" sz="3200" noProof="0" dirty="0">
                <a:latin typeface="Lora" pitchFamily="2" charset="77"/>
              </a:rPr>
              <a:t>Il piano didattico «a due livelli» </a:t>
            </a:r>
            <a:r>
              <a:rPr lang="it-IT" sz="2000" i="1" noProof="0" dirty="0">
                <a:latin typeface="Lora" pitchFamily="2" charset="77"/>
              </a:rPr>
              <a:t>(</a:t>
            </a:r>
            <a:r>
              <a:rPr lang="it-IT" sz="2000" i="1" noProof="0" dirty="0" err="1">
                <a:latin typeface="Lora" pitchFamily="2" charset="77"/>
              </a:rPr>
              <a:t>curricular</a:t>
            </a:r>
            <a:r>
              <a:rPr lang="it-IT" sz="2000" i="1" noProof="0" dirty="0">
                <a:latin typeface="Lora" pitchFamily="2" charset="77"/>
              </a:rPr>
              <a:t> </a:t>
            </a:r>
            <a:r>
              <a:rPr lang="it-IT" sz="2000" i="1" noProof="0" dirty="0" err="1">
                <a:latin typeface="Lora" pitchFamily="2" charset="77"/>
              </a:rPr>
              <a:t>bifurcation</a:t>
            </a:r>
            <a:r>
              <a:rPr lang="it-IT" sz="2000" i="1" noProof="0" dirty="0">
                <a:latin typeface="Lora" pitchFamily="2" charset="77"/>
              </a:rPr>
              <a:t>)</a:t>
            </a:r>
            <a:endParaRPr lang="it-IT" sz="3200" i="1" noProof="0" dirty="0">
              <a:latin typeface="Lora" pitchFamily="2" charset="77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2146B8-217F-F7CA-0A4F-4463C4848E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447436"/>
              </p:ext>
            </p:extLst>
          </p:nvPr>
        </p:nvGraphicFramePr>
        <p:xfrm>
          <a:off x="1095005" y="1632787"/>
          <a:ext cx="10001991" cy="438330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56502">
                  <a:extLst>
                    <a:ext uri="{9D8B030D-6E8A-4147-A177-3AD203B41FA5}">
                      <a16:colId xmlns:a16="http://schemas.microsoft.com/office/drawing/2014/main" val="983251427"/>
                    </a:ext>
                  </a:extLst>
                </a:gridCol>
                <a:gridCol w="4142753">
                  <a:extLst>
                    <a:ext uri="{9D8B030D-6E8A-4147-A177-3AD203B41FA5}">
                      <a16:colId xmlns:a16="http://schemas.microsoft.com/office/drawing/2014/main" val="3828745362"/>
                    </a:ext>
                  </a:extLst>
                </a:gridCol>
                <a:gridCol w="4502736">
                  <a:extLst>
                    <a:ext uri="{9D8B030D-6E8A-4147-A177-3AD203B41FA5}">
                      <a16:colId xmlns:a16="http://schemas.microsoft.com/office/drawing/2014/main" val="4060059277"/>
                    </a:ext>
                  </a:extLst>
                </a:gridCol>
              </a:tblGrid>
              <a:tr h="387314">
                <a:tc>
                  <a:txBody>
                    <a:bodyPr/>
                    <a:lstStyle/>
                    <a:p>
                      <a:endParaRPr lang="it-IT" sz="1800" noProof="0" dirty="0">
                        <a:latin typeface="Lora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noProof="0" dirty="0">
                          <a:latin typeface="Lora" pitchFamily="2" charset="77"/>
                        </a:rPr>
                        <a:t>1° e 2° anno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noProof="0" dirty="0">
                          <a:latin typeface="Lora" pitchFamily="2" charset="77"/>
                        </a:rPr>
                        <a:t>3° anno e oltre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72955"/>
                  </a:ext>
                </a:extLst>
              </a:tr>
              <a:tr h="625662"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Contenuto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Focus su lingua</a:t>
                      </a:r>
                    </a:p>
                    <a:p>
                      <a:r>
                        <a:rPr lang="it-IT" sz="1800" noProof="0" dirty="0">
                          <a:latin typeface="Lora" pitchFamily="2" charset="77"/>
                        </a:rPr>
                        <a:t>Argomenti di vita quotidiana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noProof="0" dirty="0">
                          <a:latin typeface="Lora" pitchFamily="2" charset="77"/>
                        </a:rPr>
                        <a:t>Approccio nozionistico alla 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Focus su cultura, letteratura, film</a:t>
                      </a:r>
                    </a:p>
                    <a:p>
                      <a:r>
                        <a:rPr lang="it-IT" sz="1800" noProof="0" dirty="0">
                          <a:latin typeface="Lora" pitchFamily="2" charset="77"/>
                        </a:rPr>
                        <a:t>Argomenti più astratti e complessi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noProof="0" dirty="0">
                          <a:latin typeface="Lora" pitchFamily="2" charset="77"/>
                        </a:rPr>
                        <a:t>Approccio critico alla cultura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109632"/>
                  </a:ext>
                </a:extLst>
              </a:tr>
              <a:tr h="1518188"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Esami e obiettivi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Produzione di testi (scritti e orali) grammaticalmente corretti </a:t>
                      </a:r>
                    </a:p>
                    <a:p>
                      <a:r>
                        <a:rPr lang="it-IT" sz="1800" noProof="0" dirty="0">
                          <a:latin typeface="Lora" pitchFamily="2" charset="77"/>
                        </a:rPr>
                        <a:t>Comprensione dei testi basata su forme linguistiche e significati letterali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noProof="0" dirty="0">
                          <a:latin typeface="Lora" pitchFamily="2" charset="77"/>
                        </a:rPr>
                        <a:t>Produzione di testi originali, complessi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noProof="0" dirty="0">
                          <a:latin typeface="Lora" pitchFamily="2" charset="77"/>
                        </a:rPr>
                        <a:t>Focus su qualità del contenuto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noProof="0" dirty="0">
                          <a:latin typeface="Lora" pitchFamily="2" charset="77"/>
                        </a:rPr>
                        <a:t>Interazione con i testi basata sulle idee espresse e significati simbolici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50029"/>
                  </a:ext>
                </a:extLst>
              </a:tr>
              <a:tr h="799047"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Materiali e generi testuali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Libri di testo per studenti L2</a:t>
                      </a:r>
                    </a:p>
                    <a:p>
                      <a:endParaRPr lang="it-IT" sz="1800" noProof="0" dirty="0">
                        <a:latin typeface="Lora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Fonti letterarie primarie e secondarie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82620"/>
                  </a:ext>
                </a:extLst>
              </a:tr>
              <a:tr h="625662"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Personale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Professori a contratto e studenti </a:t>
                      </a:r>
                      <a:r>
                        <a:rPr lang="it-IT" sz="1800" i="1" noProof="0" dirty="0">
                          <a:latin typeface="Lora" pitchFamily="2" charset="77"/>
                        </a:rPr>
                        <a:t>graduate</a:t>
                      </a:r>
                      <a:r>
                        <a:rPr lang="it-IT" sz="1800" noProof="0" dirty="0">
                          <a:latin typeface="Lora" pitchFamily="2" charset="77"/>
                        </a:rPr>
                        <a:t> (master e dottorandi)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noProof="0" dirty="0">
                          <a:latin typeface="Lora" pitchFamily="2" charset="77"/>
                        </a:rPr>
                        <a:t>Professori ordinari e associati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07890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87FAACC-DDA2-3206-3CD6-2A1F28709EB9}"/>
              </a:ext>
            </a:extLst>
          </p:cNvPr>
          <p:cNvSpPr txBox="1"/>
          <p:nvPr/>
        </p:nvSpPr>
        <p:spPr>
          <a:xfrm>
            <a:off x="1095004" y="6497874"/>
            <a:ext cx="100019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noProof="0" dirty="0">
                <a:latin typeface="Lora" pitchFamily="2" charset="77"/>
              </a:rPr>
              <a:t>Fonti</a:t>
            </a:r>
            <a:r>
              <a:rPr lang="it-IT" sz="1200" noProof="0" dirty="0">
                <a:latin typeface="Lora" pitchFamily="2" charset="77"/>
              </a:rPr>
              <a:t>: Allen &amp; Paesani, 2010; </a:t>
            </a:r>
            <a:r>
              <a:rPr lang="it-IT" sz="1200" noProof="0" dirty="0" err="1">
                <a:latin typeface="Lora" pitchFamily="2" charset="77"/>
              </a:rPr>
              <a:t>Geisler</a:t>
            </a:r>
            <a:r>
              <a:rPr lang="it-IT" sz="1200" noProof="0" dirty="0">
                <a:latin typeface="Lora" pitchFamily="2" charset="77"/>
              </a:rPr>
              <a:t> et al., 2007; Maxim et al., 2013; </a:t>
            </a:r>
            <a:r>
              <a:rPr lang="it-IT" sz="1200" noProof="0" dirty="0" err="1">
                <a:latin typeface="Lora" pitchFamily="2" charset="77"/>
              </a:rPr>
              <a:t>Redmann</a:t>
            </a:r>
            <a:r>
              <a:rPr lang="it-IT" sz="1200" noProof="0" dirty="0">
                <a:latin typeface="Lora" pitchFamily="2" charset="77"/>
              </a:rPr>
              <a:t>, 2020</a:t>
            </a:r>
            <a:endParaRPr lang="en-US" sz="1200" dirty="0"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2938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E290D-5C17-5586-5170-AA5DE336C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429776-BE19-02A7-545F-E784315B4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1FC0B0-CB04-1441-CA57-DD4BD69A0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7E6A7E-9066-B229-5B87-54CF46D17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8" name="Freeform: Shape 14">
              <a:extLst>
                <a:ext uri="{FF2B5EF4-FFF2-40B4-BE49-F238E27FC236}">
                  <a16:creationId xmlns:a16="http://schemas.microsoft.com/office/drawing/2014/main" id="{306A8928-1403-B84F-2D9E-83606DD67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31AC52-A657-C47C-D377-38B147714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6">
              <a:extLst>
                <a:ext uri="{FF2B5EF4-FFF2-40B4-BE49-F238E27FC236}">
                  <a16:creationId xmlns:a16="http://schemas.microsoft.com/office/drawing/2014/main" id="{D593F6F4-3BDC-F3A9-F720-8AF4E5631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AE0D35-5FFB-7E55-DCB1-5156C50E72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7064782-9D01-8A3C-8DEB-82A39EAF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112" y="0"/>
            <a:ext cx="6977467" cy="1837349"/>
          </a:xfrm>
        </p:spPr>
        <p:txBody>
          <a:bodyPr>
            <a:normAutofit/>
          </a:bodyPr>
          <a:lstStyle/>
          <a:p>
            <a:pPr algn="ctr"/>
            <a:r>
              <a:rPr lang="it-IT" sz="3600" noProof="0" dirty="0">
                <a:solidFill>
                  <a:schemeClr val="tx2"/>
                </a:solidFill>
                <a:latin typeface="Lora" pitchFamily="2" charset="77"/>
              </a:rPr>
              <a:t>Problematiche correlate alla crisi dei programmi di lingua</a:t>
            </a:r>
            <a:endParaRPr lang="it-IT" sz="3600" noProof="0" dirty="0">
              <a:solidFill>
                <a:schemeClr val="tx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85E2C6-8C6F-6633-8945-CB4E5CE6C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263" y="1870771"/>
            <a:ext cx="10557164" cy="4755521"/>
          </a:xfrm>
        </p:spPr>
        <p:txBody>
          <a:bodyPr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Piano didattico a due livelli</a:t>
            </a:r>
            <a:endParaRPr lang="it-IT" sz="2000" dirty="0">
              <a:solidFill>
                <a:schemeClr val="tx2"/>
              </a:solidFill>
              <a:latin typeface="Lora" pitchFamily="2" charset="77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solidFill>
                  <a:schemeClr val="tx2"/>
                </a:solidFill>
                <a:latin typeface="Lora" pitchFamily="2" charset="77"/>
              </a:rPr>
              <a:t>Scarsa coesione tra livelli </a:t>
            </a:r>
            <a:r>
              <a:rPr lang="it-IT" sz="1800" i="1" dirty="0">
                <a:solidFill>
                  <a:schemeClr val="tx2"/>
                </a:solidFill>
                <a:latin typeface="Lora" pitchFamily="2" charset="77"/>
              </a:rPr>
              <a:t>(</a:t>
            </a:r>
            <a:r>
              <a:rPr lang="it-IT" sz="1800" i="1" dirty="0" err="1">
                <a:solidFill>
                  <a:schemeClr val="tx2"/>
                </a:solidFill>
                <a:latin typeface="Lora" pitchFamily="2" charset="77"/>
              </a:rPr>
              <a:t>articulation</a:t>
            </a:r>
            <a:r>
              <a:rPr lang="it-IT" sz="1800" i="1" dirty="0">
                <a:solidFill>
                  <a:schemeClr val="tx2"/>
                </a:solidFill>
                <a:latin typeface="Lora" pitchFamily="2" charset="77"/>
              </a:rPr>
              <a:t>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solidFill>
                  <a:schemeClr val="tx2"/>
                </a:solidFill>
                <a:latin typeface="Lora" pitchFamily="2" charset="77"/>
              </a:rPr>
              <a:t>Difficoltà di transizione e adattamento per gli studenti ai livelli avanzati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Offerta limitata di corsi con applicazioni pratiche e/o su tematiche di interesse</a:t>
            </a:r>
            <a:endParaRPr lang="it-IT" sz="1400" noProof="0" dirty="0">
              <a:solidFill>
                <a:schemeClr val="tx2"/>
              </a:solidFill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noProof="0" dirty="0">
                <a:solidFill>
                  <a:schemeClr val="tx2"/>
                </a:solidFill>
                <a:latin typeface="Lora" pitchFamily="2" charset="77"/>
              </a:rPr>
              <a:t>Discrepanza tra ruoli dirigenziali e formazione </a:t>
            </a: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di chi li occupa</a:t>
            </a:r>
            <a:endParaRPr lang="it-IT" sz="1400" noProof="0" dirty="0">
              <a:solidFill>
                <a:schemeClr val="tx2"/>
              </a:solidFill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Alto c</a:t>
            </a:r>
            <a:r>
              <a:rPr lang="it-IT" sz="2000" b="1" noProof="0" dirty="0">
                <a:solidFill>
                  <a:schemeClr val="tx2"/>
                </a:solidFill>
                <a:latin typeface="Lora" pitchFamily="2" charset="77"/>
              </a:rPr>
              <a:t>osto dei materiali didattici </a:t>
            </a:r>
            <a:endParaRPr lang="it-IT" sz="1400" noProof="0" dirty="0">
              <a:solidFill>
                <a:schemeClr val="tx2"/>
              </a:solidFill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noProof="0" dirty="0">
                <a:solidFill>
                  <a:schemeClr val="tx2"/>
                </a:solidFill>
                <a:latin typeface="Lora" pitchFamily="2" charset="77"/>
              </a:rPr>
              <a:t>Discrepanza di obiettivi tra studenti</a:t>
            </a: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 e insegnanti</a:t>
            </a:r>
            <a:endParaRPr lang="it-IT" sz="1400" noProof="0" dirty="0">
              <a:solidFill>
                <a:schemeClr val="tx2"/>
              </a:solidFill>
              <a:latin typeface="Lora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noProof="0" dirty="0">
                <a:solidFill>
                  <a:schemeClr val="tx2"/>
                </a:solidFill>
                <a:latin typeface="Lora" pitchFamily="2" charset="77"/>
              </a:rPr>
              <a:t>Contesto socio-culturale sfavorevole alle </a:t>
            </a: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lingue straniere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chemeClr val="tx2"/>
                </a:solidFill>
                <a:latin typeface="Lora" pitchFamily="2" charset="77"/>
              </a:rPr>
              <a:t>Tagli alle risorse dei programmi di lingua</a:t>
            </a:r>
            <a:endParaRPr lang="it-IT" sz="1400" dirty="0">
              <a:solidFill>
                <a:schemeClr val="tx2"/>
              </a:solidFill>
              <a:latin typeface="Lora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E6AFEF-FA52-295E-973B-1E42DFD53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CDFB3B-094C-389F-681A-5F715C335E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6677A9-4049-0F83-B985-B81F23A81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C6C01F5-5877-62CE-2BCB-F3D41FDAA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0" name="Freeform: Shape 23">
              <a:extLst>
                <a:ext uri="{FF2B5EF4-FFF2-40B4-BE49-F238E27FC236}">
                  <a16:creationId xmlns:a16="http://schemas.microsoft.com/office/drawing/2014/main" id="{50AF4161-8547-77AB-F618-8E4F432DC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6C7E933-88DF-EBE4-BCBE-787F0558CB7B}"/>
              </a:ext>
            </a:extLst>
          </p:cNvPr>
          <p:cNvSpPr txBox="1"/>
          <p:nvPr/>
        </p:nvSpPr>
        <p:spPr>
          <a:xfrm>
            <a:off x="808283" y="6211592"/>
            <a:ext cx="9758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tx2"/>
                </a:solidFill>
                <a:latin typeface="Lora" pitchFamily="2" charset="77"/>
              </a:rPr>
              <a:t>Fonti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: 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Allen, 2008; 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Allen &amp; Paesani, 2010;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Blattner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 &amp; White, 2017;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Bourns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 &amp; Melin, 2014; </a:t>
            </a:r>
            <a:r>
              <a:rPr lang="it-IT" sz="1200" noProof="0" dirty="0" err="1">
                <a:solidFill>
                  <a:schemeClr val="tx2"/>
                </a:solidFill>
                <a:latin typeface="Lora" pitchFamily="2" charset="77"/>
              </a:rPr>
              <a:t>Calkins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 &amp; Wilkinson, 2020; Cassidy, 2021;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Geisler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 et al., 2007; </a:t>
            </a:r>
            <a:r>
              <a:rPr lang="it-IT" sz="1200" noProof="0" dirty="0" err="1">
                <a:solidFill>
                  <a:schemeClr val="tx2"/>
                </a:solidFill>
                <a:latin typeface="Lora" pitchFamily="2" charset="77"/>
              </a:rPr>
              <a:t>Guerrettaz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 &amp; Johnston, 2013; </a:t>
            </a:r>
            <a:r>
              <a:rPr lang="it-IT" sz="1200" noProof="0" dirty="0" err="1">
                <a:solidFill>
                  <a:schemeClr val="tx2"/>
                </a:solidFill>
                <a:latin typeface="Lora" pitchFamily="2" charset="77"/>
              </a:rPr>
              <a:t>Kramsch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 &amp; </a:t>
            </a:r>
            <a:r>
              <a:rPr lang="it-IT" sz="1200" noProof="0" dirty="0" err="1">
                <a:solidFill>
                  <a:schemeClr val="tx2"/>
                </a:solidFill>
                <a:latin typeface="Lora" pitchFamily="2" charset="77"/>
              </a:rPr>
              <a:t>Vinall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, 2015;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Lomicka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 &amp; Lord, 2018; 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Magnan et al., 2012; 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Maxim et al., 2013; Melin, 2014;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Redmann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, 2020; Rifkin, 2012; </a:t>
            </a:r>
            <a:r>
              <a:rPr lang="it-IT" sz="1200" dirty="0" err="1">
                <a:solidFill>
                  <a:schemeClr val="tx2"/>
                </a:solidFill>
                <a:latin typeface="Lora" pitchFamily="2" charset="77"/>
              </a:rPr>
              <a:t>VanPatten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, 2015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5363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A person running up stairs with a target on top&#10;&#10;AI-generated content may be incorrect.">
            <a:extLst>
              <a:ext uri="{FF2B5EF4-FFF2-40B4-BE49-F238E27FC236}">
                <a16:creationId xmlns:a16="http://schemas.microsoft.com/office/drawing/2014/main" id="{58D66B60-3CDB-DFC8-F179-3E2666659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3" b="781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3DDFC0-7DF3-41A2-9773-7C68CB168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noProof="0" dirty="0">
                <a:solidFill>
                  <a:srgbClr val="FFFFFF"/>
                </a:solidFill>
                <a:latin typeface="Lora" pitchFamily="2" charset="77"/>
              </a:rPr>
              <a:t>Le domande del mio 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417C1-3BD0-4A13-8373-3E4AC6C6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53997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it-IT" sz="2000" b="1" noProof="0" dirty="0">
                <a:solidFill>
                  <a:srgbClr val="FFFFFF"/>
                </a:solidFill>
                <a:latin typeface="Lora" pitchFamily="2" charset="77"/>
              </a:rPr>
              <a:t>Quali sono le ragioni salienti che spingono gli studenti statunitensi a intraprendere lo studio del francese, dell’italiano, del portoghese e dello spagnolo?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solidFill>
                  <a:srgbClr val="FFFFFF"/>
                </a:solidFill>
                <a:latin typeface="Lora" pitchFamily="2" charset="77"/>
              </a:rPr>
              <a:t>Quali ragioni sono comuni a queste lingue?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solidFill>
                  <a:srgbClr val="FFFFFF"/>
                </a:solidFill>
                <a:latin typeface="Lora" pitchFamily="2" charset="77"/>
              </a:rPr>
              <a:t>Quali </a:t>
            </a:r>
            <a:r>
              <a:rPr lang="it-IT" sz="2000" dirty="0">
                <a:solidFill>
                  <a:srgbClr val="FFFFFF"/>
                </a:solidFill>
                <a:latin typeface="Lora" pitchFamily="2" charset="77"/>
              </a:rPr>
              <a:t>ragioni sono più </a:t>
            </a:r>
            <a:r>
              <a:rPr lang="it-IT" sz="2000" noProof="0" dirty="0">
                <a:solidFill>
                  <a:srgbClr val="FFFFFF"/>
                </a:solidFill>
                <a:latin typeface="Lora" pitchFamily="2" charset="77"/>
              </a:rPr>
              <a:t>salienti per lingue diverse?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it-IT" sz="2000" noProof="0" dirty="0">
              <a:solidFill>
                <a:srgbClr val="FFFFFF"/>
              </a:solidFill>
              <a:latin typeface="Lora" pitchFamily="2" charset="77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it-IT" sz="2000" b="1" dirty="0">
                <a:solidFill>
                  <a:srgbClr val="FFFFFF"/>
                </a:solidFill>
                <a:latin typeface="Lora" pitchFamily="2" charset="77"/>
              </a:rPr>
              <a:t>Quali sono le ragioni salienti che spingono gli studenti statunitensi a proseguire o interrompere lo studio di queste lingue dopo aver completato l’obbligo formativo </a:t>
            </a:r>
            <a:r>
              <a:rPr lang="it-IT" sz="1800" b="1" i="1" dirty="0">
                <a:solidFill>
                  <a:srgbClr val="FFFFFF"/>
                </a:solidFill>
                <a:latin typeface="Lora" pitchFamily="2" charset="77"/>
              </a:rPr>
              <a:t>(</a:t>
            </a:r>
            <a:r>
              <a:rPr lang="it-IT" sz="1800" b="1" i="1" dirty="0" err="1">
                <a:solidFill>
                  <a:srgbClr val="FFFFFF"/>
                </a:solidFill>
                <a:latin typeface="Lora" pitchFamily="2" charset="77"/>
              </a:rPr>
              <a:t>language</a:t>
            </a:r>
            <a:r>
              <a:rPr lang="it-IT" sz="1800" b="1" i="1" dirty="0">
                <a:solidFill>
                  <a:srgbClr val="FFFFFF"/>
                </a:solidFill>
                <a:latin typeface="Lora" pitchFamily="2" charset="77"/>
              </a:rPr>
              <a:t> </a:t>
            </a:r>
            <a:r>
              <a:rPr lang="it-IT" sz="1800" b="1" i="1" dirty="0" err="1">
                <a:solidFill>
                  <a:srgbClr val="FFFFFF"/>
                </a:solidFill>
                <a:latin typeface="Lora" pitchFamily="2" charset="77"/>
              </a:rPr>
              <a:t>requirement</a:t>
            </a:r>
            <a:r>
              <a:rPr lang="it-IT" sz="1800" b="1" i="1" dirty="0">
                <a:solidFill>
                  <a:srgbClr val="FFFFFF"/>
                </a:solidFill>
                <a:latin typeface="Lora" pitchFamily="2" charset="77"/>
              </a:rPr>
              <a:t>)</a:t>
            </a:r>
            <a:r>
              <a:rPr lang="it-IT" sz="2000" b="1" noProof="0" dirty="0">
                <a:solidFill>
                  <a:srgbClr val="FFFFFF"/>
                </a:solidFill>
                <a:latin typeface="Lora" pitchFamily="2" charset="77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dirty="0">
                <a:solidFill>
                  <a:srgbClr val="FFFFFF"/>
                </a:solidFill>
                <a:latin typeface="Lora" pitchFamily="2" charset="77"/>
              </a:rPr>
              <a:t>Quali ragioni sono comuni a queste lingue?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dirty="0">
                <a:solidFill>
                  <a:srgbClr val="FFFFFF"/>
                </a:solidFill>
                <a:latin typeface="Lora" pitchFamily="2" charset="77"/>
              </a:rPr>
              <a:t>Quali ragioni sono più salienti per lingue diverse?</a:t>
            </a:r>
          </a:p>
        </p:txBody>
      </p:sp>
    </p:spTree>
    <p:extLst>
      <p:ext uri="{BB962C8B-B14F-4D97-AF65-F5344CB8AC3E}">
        <p14:creationId xmlns:p14="http://schemas.microsoft.com/office/powerpoint/2010/main" val="129452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664C-CC6A-4CEF-AA7A-39D67C723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110" y="233913"/>
            <a:ext cx="9561779" cy="75173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it-IT" noProof="0" dirty="0">
                <a:latin typeface="Lora" pitchFamily="2" charset="77"/>
              </a:rPr>
              <a:t>Programmi partecipanti e raccolta dati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3D448-7752-4DFB-8EBD-8E7E7B619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210" y="1337186"/>
            <a:ext cx="3873165" cy="519424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b="1" dirty="0">
                <a:latin typeface="Lora" pitchFamily="2" charset="77"/>
              </a:rPr>
              <a:t>Raccolta dati: </a:t>
            </a:r>
            <a:br>
              <a:rPr lang="it-IT" b="1" dirty="0">
                <a:latin typeface="Lora" pitchFamily="2" charset="77"/>
              </a:rPr>
            </a:br>
            <a:r>
              <a:rPr lang="it-IT" sz="2400" dirty="0">
                <a:latin typeface="Lora" pitchFamily="2" charset="77"/>
              </a:rPr>
              <a:t>gennaio – aprile 2023</a:t>
            </a:r>
            <a:endParaRPr lang="it-IT" dirty="0">
              <a:latin typeface="Lora" pitchFamily="2" charset="77"/>
            </a:endParaRPr>
          </a:p>
          <a:p>
            <a:pPr marL="0" indent="0">
              <a:buNone/>
            </a:pPr>
            <a:endParaRPr lang="it-IT" b="1" noProof="0" dirty="0">
              <a:latin typeface="Lora" pitchFamily="2" charset="77"/>
            </a:endParaRPr>
          </a:p>
          <a:p>
            <a:pPr marL="0" indent="0">
              <a:buNone/>
            </a:pPr>
            <a:r>
              <a:rPr lang="it-IT" b="1" noProof="0" dirty="0">
                <a:latin typeface="Lora" pitchFamily="2" charset="77"/>
              </a:rPr>
              <a:t>Partecipanti: </a:t>
            </a:r>
          </a:p>
          <a:p>
            <a:r>
              <a:rPr lang="it-IT" sz="2400" b="1" noProof="0" dirty="0">
                <a:latin typeface="Lora" pitchFamily="2" charset="77"/>
              </a:rPr>
              <a:t>50 programmi in 27 università statunitensi</a:t>
            </a:r>
          </a:p>
          <a:p>
            <a:r>
              <a:rPr lang="it-IT" sz="2400" b="1" dirty="0">
                <a:latin typeface="Lora" pitchFamily="2" charset="77"/>
              </a:rPr>
              <a:t>417 risposte complete al questionario</a:t>
            </a:r>
          </a:p>
          <a:p>
            <a:r>
              <a:rPr lang="it-IT" sz="2400" b="1" dirty="0">
                <a:latin typeface="Lora" pitchFamily="2" charset="77"/>
              </a:rPr>
              <a:t>16 studenti intervistati via Zoom (4 per lingua)</a:t>
            </a:r>
          </a:p>
          <a:p>
            <a:endParaRPr lang="it-IT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8F3462E-4628-8733-4CD4-FCB8A7F42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762" y="1460464"/>
            <a:ext cx="6748372" cy="507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056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C4256-D21A-3134-7C8D-CA7A82AEB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2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103D4-59B0-B2BE-B166-86AAD3DB4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158"/>
            <a:ext cx="10515600" cy="1325563"/>
          </a:xfrm>
        </p:spPr>
        <p:txBody>
          <a:bodyPr>
            <a:normAutofit/>
          </a:bodyPr>
          <a:lstStyle/>
          <a:p>
            <a:r>
              <a:rPr lang="it-IT" noProof="0" dirty="0">
                <a:latin typeface="Lora" pitchFamily="2" charset="77"/>
              </a:rPr>
              <a:t>Categorizzazione dei temi salienti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2AC25B8-9B5C-39EF-BE77-CA9E769CB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816" y="1591878"/>
            <a:ext cx="8748797" cy="490099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latin typeface="Lora" pitchFamily="2" charset="77"/>
              </a:rPr>
              <a:t>Obiettivi e legami di natura personale</a:t>
            </a:r>
            <a:r>
              <a:rPr lang="it-IT" sz="2000" dirty="0">
                <a:latin typeface="Lora" pitchFamily="2" charset="77"/>
              </a:rPr>
              <a:t>, per esempio: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Volontà di migliorare le proprie abilità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Importanza di legami con amici e familiari che parlano la lingua di studio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Interessi e inclinazioni personali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it-IT" sz="1800" dirty="0">
              <a:latin typeface="Lora" pitchFamily="2" charset="77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latin typeface="Lora" pitchFamily="2" charset="77"/>
              </a:rPr>
              <a:t>Obblighi e pressioni di natura esterna</a:t>
            </a:r>
            <a:r>
              <a:rPr lang="it-IT" sz="2000" dirty="0">
                <a:latin typeface="Lora" pitchFamily="2" charset="77"/>
              </a:rPr>
              <a:t>, per esempio: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Necessità di terminare gli studi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Desiderio di creare un profilo attraente per il mondo del lavoro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Pressione da parte di familiari o altre figure chiave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it-IT" sz="1800" dirty="0">
              <a:latin typeface="Lora" pitchFamily="2" charset="77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latin typeface="Lora" pitchFamily="2" charset="77"/>
              </a:rPr>
              <a:t>Contesto dell’apprendimento</a:t>
            </a:r>
            <a:r>
              <a:rPr lang="it-IT" sz="2000" dirty="0">
                <a:latin typeface="Lora" pitchFamily="2" charset="77"/>
              </a:rPr>
              <a:t>, per esempio: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Qualità percepita dei corsi di lingua (insegnanti, attività del corso)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Percezione delle proprie capacità linguistiche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latin typeface="Lora" pitchFamily="2" charset="77"/>
              </a:rPr>
              <a:t>Esperienze </a:t>
            </a:r>
            <a:r>
              <a:rPr lang="it-IT" sz="1800" dirty="0" err="1">
                <a:latin typeface="Lora" pitchFamily="2" charset="77"/>
              </a:rPr>
              <a:t>pre</a:t>
            </a:r>
            <a:r>
              <a:rPr lang="it-IT" sz="1800" dirty="0">
                <a:latin typeface="Lora" pitchFamily="2" charset="77"/>
              </a:rPr>
              <a:t>-universitarie con la stessa lingua o altre lingue</a:t>
            </a:r>
          </a:p>
        </p:txBody>
      </p:sp>
    </p:spTree>
    <p:extLst>
      <p:ext uri="{BB962C8B-B14F-4D97-AF65-F5344CB8AC3E}">
        <p14:creationId xmlns:p14="http://schemas.microsoft.com/office/powerpoint/2010/main" val="214240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D57FB-91B1-A982-8876-38BF943F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FF3EE-267D-71BD-8749-69D89744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it-IT" sz="5400" noProof="0" dirty="0">
                <a:latin typeface="Lora" pitchFamily="2" charset="77"/>
              </a:rPr>
              <a:t>Studiare l’italiano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B447BE-7713-8352-C2A2-BA309F226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2872899"/>
            <a:ext cx="3611285" cy="332066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400" dirty="0">
                <a:latin typeface="Lora" pitchFamily="2" charset="77"/>
              </a:rPr>
              <a:t>Secondo voi, qual è </a:t>
            </a:r>
            <a:r>
              <a:rPr lang="it-IT" sz="2400" b="1" dirty="0">
                <a:latin typeface="Lora" pitchFamily="2" charset="77"/>
              </a:rPr>
              <a:t>la ragione più importante</a:t>
            </a:r>
            <a:r>
              <a:rPr lang="it-IT" sz="2400" dirty="0">
                <a:latin typeface="Lora" pitchFamily="2" charset="77"/>
              </a:rPr>
              <a:t> per cui i vostri studenti hanno scelto l’italiano?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it-IT" sz="2400" dirty="0">
              <a:latin typeface="Lora" pitchFamily="2" charset="77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b="1" dirty="0">
                <a:latin typeface="Lora" pitchFamily="2" charset="77"/>
              </a:rPr>
              <a:t>Scrivete la vostra risposta nella chat!</a:t>
            </a:r>
            <a:endParaRPr lang="en-US" b="1" dirty="0">
              <a:latin typeface="Lora" pitchFamily="2" charset="77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9B9012D-9AFB-04DB-A4F6-A620B2AF9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16489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36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754C-1AF0-0D59-AA3D-25B238E0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12" y="161020"/>
            <a:ext cx="11185176" cy="1013608"/>
          </a:xfrm>
        </p:spPr>
        <p:txBody>
          <a:bodyPr>
            <a:normAutofit/>
          </a:bodyPr>
          <a:lstStyle/>
          <a:p>
            <a:r>
              <a:rPr lang="it-IT" sz="2800" noProof="0" dirty="0">
                <a:latin typeface="Lora" pitchFamily="2" charset="77"/>
              </a:rPr>
              <a:t>«Qual è la ragione più importante per cui stai studiando [francese/italiano/</a:t>
            </a:r>
            <a:r>
              <a:rPr lang="it-IT" sz="2800" dirty="0">
                <a:latin typeface="Lora" pitchFamily="2" charset="77"/>
              </a:rPr>
              <a:t>portoghese/spagnolo</a:t>
            </a:r>
            <a:r>
              <a:rPr lang="it-IT" sz="2800" noProof="0" dirty="0">
                <a:latin typeface="Lora" pitchFamily="2" charset="77"/>
              </a:rPr>
              <a:t>]?»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C819D48-CBAE-9FCB-ED86-1BEBDA3E3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449" y="1373503"/>
            <a:ext cx="8277101" cy="5323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181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FA28ED4-80AF-ACB1-D896-ED7987170096}"/>
              </a:ext>
            </a:extLst>
          </p:cNvPr>
          <p:cNvSpPr txBox="1">
            <a:spLocks/>
          </p:cNvSpPr>
          <p:nvPr/>
        </p:nvSpPr>
        <p:spPr>
          <a:xfrm>
            <a:off x="503412" y="143356"/>
            <a:ext cx="11185176" cy="67472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noProof="0" dirty="0">
                <a:latin typeface="Lora" pitchFamily="2" charset="77"/>
              </a:rPr>
              <a:t>ragioni per scegliere l’italiano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395280-C005-8450-1D06-80C9F030EE69}"/>
              </a:ext>
            </a:extLst>
          </p:cNvPr>
          <p:cNvSpPr txBox="1"/>
          <p:nvPr/>
        </p:nvSpPr>
        <p:spPr>
          <a:xfrm>
            <a:off x="705494" y="1137296"/>
            <a:ext cx="10983094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>
                <a:latin typeface="Lora" pitchFamily="2" charset="77"/>
              </a:rPr>
              <a:t>Top #1 per</a:t>
            </a:r>
            <a:r>
              <a:rPr lang="it-IT" sz="2400" b="1" noProof="0" dirty="0">
                <a:latin typeface="Lora" pitchFamily="2" charset="77"/>
              </a:rPr>
              <a:t> lingua</a:t>
            </a:r>
          </a:p>
          <a:p>
            <a:pPr lvl="1">
              <a:spcAft>
                <a:spcPts val="600"/>
              </a:spcAft>
            </a:pPr>
            <a:r>
              <a:rPr lang="it-IT" noProof="0" dirty="0">
                <a:latin typeface="Lora" pitchFamily="2" charset="77"/>
              </a:rPr>
              <a:t>Francese: Obbligo formativo (34,49%)</a:t>
            </a:r>
          </a:p>
          <a:p>
            <a:pPr lvl="1">
              <a:spcAft>
                <a:spcPts val="600"/>
              </a:spcAft>
            </a:pPr>
            <a:r>
              <a:rPr lang="it-IT" sz="2400" noProof="0" dirty="0">
                <a:latin typeface="Lora" pitchFamily="2" charset="77"/>
              </a:rPr>
              <a:t>Italiano: </a:t>
            </a:r>
            <a:r>
              <a:rPr lang="it-IT" sz="2400" b="1" noProof="0" dirty="0">
                <a:latin typeface="Lora" pitchFamily="2" charset="77"/>
              </a:rPr>
              <a:t>Desiderio di viaggiare o studiare all’estero (25.83%)</a:t>
            </a:r>
          </a:p>
          <a:p>
            <a:pPr lvl="1">
              <a:spcAft>
                <a:spcPts val="600"/>
              </a:spcAft>
            </a:pPr>
            <a:r>
              <a:rPr lang="it-IT" noProof="0" dirty="0">
                <a:latin typeface="Lora" pitchFamily="2" charset="77"/>
              </a:rPr>
              <a:t>Portoghese: Legami con familiari e amici (23.53%)</a:t>
            </a:r>
          </a:p>
          <a:p>
            <a:pPr lvl="1">
              <a:spcAft>
                <a:spcPts val="600"/>
              </a:spcAft>
            </a:pPr>
            <a:r>
              <a:rPr lang="it-IT" noProof="0" dirty="0">
                <a:latin typeface="Lora" pitchFamily="2" charset="77"/>
              </a:rPr>
              <a:t>Spagnolo: Obiettivi professionali (33,78%)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745C0C2-6BCB-9954-CA3B-B3BAE6064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56124"/>
              </p:ext>
            </p:extLst>
          </p:nvPr>
        </p:nvGraphicFramePr>
        <p:xfrm>
          <a:off x="1856508" y="3960181"/>
          <a:ext cx="8170223" cy="265234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496011">
                  <a:extLst>
                    <a:ext uri="{9D8B030D-6E8A-4147-A177-3AD203B41FA5}">
                      <a16:colId xmlns:a16="http://schemas.microsoft.com/office/drawing/2014/main" val="4264968017"/>
                    </a:ext>
                  </a:extLst>
                </a:gridCol>
                <a:gridCol w="1674212">
                  <a:extLst>
                    <a:ext uri="{9D8B030D-6E8A-4147-A177-3AD203B41FA5}">
                      <a16:colId xmlns:a16="http://schemas.microsoft.com/office/drawing/2014/main" val="2722470818"/>
                    </a:ext>
                  </a:extLst>
                </a:gridCol>
              </a:tblGrid>
              <a:tr h="442058">
                <a:tc>
                  <a:txBody>
                    <a:bodyPr/>
                    <a:lstStyle/>
                    <a:p>
                      <a:r>
                        <a:rPr lang="it-IT" sz="2000" noProof="0" dirty="0">
                          <a:latin typeface="Lora" pitchFamily="2" charset="77"/>
                        </a:rPr>
                        <a:t>Ragione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noProof="0" dirty="0">
                          <a:latin typeface="Lora" pitchFamily="2" charset="77"/>
                        </a:rPr>
                        <a:t>Percentuale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43382"/>
                  </a:ext>
                </a:extLst>
              </a:tr>
              <a:tr h="442058">
                <a:tc>
                  <a:txBody>
                    <a:bodyPr/>
                    <a:lstStyle/>
                    <a:p>
                      <a:r>
                        <a:rPr lang="it-IT" noProof="0" dirty="0">
                          <a:latin typeface="Lora" pitchFamily="2" charset="77"/>
                        </a:rPr>
                        <a:t>1. Desiderio di viaggiare o studiare all’estero.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b="1" noProof="0" dirty="0">
                          <a:latin typeface="Lora" pitchFamily="2" charset="77"/>
                        </a:rPr>
                        <a:t>25,83%</a:t>
                      </a:r>
                      <a:endParaRPr lang="it-IT" b="1" noProof="0" dirty="0">
                        <a:latin typeface="Lora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706185"/>
                  </a:ext>
                </a:extLst>
              </a:tr>
              <a:tr h="4420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noProof="0" dirty="0">
                          <a:latin typeface="Lora" pitchFamily="2" charset="77"/>
                        </a:rPr>
                        <a:t>2. Desiderio di sviluppare o migliorare le proprie abilità.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noProof="0" dirty="0">
                          <a:latin typeface="Lora" pitchFamily="2" charset="77"/>
                        </a:rPr>
                        <a:t>17,50%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38263"/>
                  </a:ext>
                </a:extLst>
              </a:tr>
              <a:tr h="442058">
                <a:tc>
                  <a:txBody>
                    <a:bodyPr/>
                    <a:lstStyle/>
                    <a:p>
                      <a:r>
                        <a:rPr lang="it-IT" noProof="0" dirty="0">
                          <a:latin typeface="Lora" pitchFamily="2" charset="77"/>
                        </a:rPr>
                        <a:t>3. Obbligo formativo.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noProof="0" dirty="0">
                          <a:latin typeface="Lora" pitchFamily="2" charset="77"/>
                        </a:rPr>
                        <a:t>16,67%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10755"/>
                  </a:ext>
                </a:extLst>
              </a:tr>
              <a:tr h="442058">
                <a:tc>
                  <a:txBody>
                    <a:bodyPr/>
                    <a:lstStyle/>
                    <a:p>
                      <a:r>
                        <a:rPr lang="it-IT" noProof="0" dirty="0">
                          <a:latin typeface="Lora" pitchFamily="2" charset="77"/>
                        </a:rPr>
                        <a:t>4. Discendenza familiare.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noProof="0" dirty="0">
                          <a:latin typeface="Lora" pitchFamily="2" charset="77"/>
                        </a:rPr>
                        <a:t>15,83%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55619"/>
                  </a:ext>
                </a:extLst>
              </a:tr>
              <a:tr h="442058">
                <a:tc>
                  <a:txBody>
                    <a:bodyPr/>
                    <a:lstStyle/>
                    <a:p>
                      <a:r>
                        <a:rPr lang="it-IT" noProof="0" dirty="0">
                          <a:latin typeface="Lora" pitchFamily="2" charset="77"/>
                        </a:rPr>
                        <a:t>5. Interesse verso arte e cultura.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noProof="0" dirty="0">
                          <a:latin typeface="Lora" pitchFamily="2" charset="77"/>
                        </a:rPr>
                        <a:t>14,17%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478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515AD42-5F63-2771-A9E2-FEC637C40CFE}"/>
              </a:ext>
            </a:extLst>
          </p:cNvPr>
          <p:cNvSpPr txBox="1"/>
          <p:nvPr/>
        </p:nvSpPr>
        <p:spPr>
          <a:xfrm>
            <a:off x="705494" y="3374078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>
                <a:latin typeface="Lora" pitchFamily="2" charset="77"/>
              </a:rPr>
              <a:t>Top 5 per</a:t>
            </a:r>
            <a:r>
              <a:rPr lang="it-IT" sz="2400" b="1" noProof="0" dirty="0">
                <a:latin typeface="Lora" pitchFamily="2" charset="77"/>
              </a:rPr>
              <a:t> l’italiano</a:t>
            </a:r>
          </a:p>
        </p:txBody>
      </p:sp>
    </p:spTree>
    <p:extLst>
      <p:ext uri="{BB962C8B-B14F-4D97-AF65-F5344CB8AC3E}">
        <p14:creationId xmlns:p14="http://schemas.microsoft.com/office/powerpoint/2010/main" val="145622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3AD4D-D7C1-1F10-4284-60F5F0042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0" name="Rectangle 7189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A hand holding a magnet&#10;&#10;AI-generated content may be incorrect.">
            <a:extLst>
              <a:ext uri="{FF2B5EF4-FFF2-40B4-BE49-F238E27FC236}">
                <a16:creationId xmlns:a16="http://schemas.microsoft.com/office/drawing/2014/main" id="{A8558DDD-7DEB-D78A-BE29-D1654C38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4"/>
          <a:stretch/>
        </p:blipFill>
        <p:spPr bwMode="auto">
          <a:xfrm>
            <a:off x="21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DFCCD1-AAB3-56DC-8017-105E57BF6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sz="5400" noProof="0">
                <a:solidFill>
                  <a:schemeClr val="bg1"/>
                </a:solidFill>
                <a:latin typeface="Lora" pitchFamily="2" charset="77"/>
              </a:rPr>
              <a:t>Proseguire lo studio dell’italiano</a:t>
            </a:r>
          </a:p>
        </p:txBody>
      </p:sp>
      <p:sp>
        <p:nvSpPr>
          <p:cNvPr id="7192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5E88E0-6A8D-D48C-975C-46CFE882A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6654"/>
            <a:ext cx="10515600" cy="456622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Secondo voi, qual è </a:t>
            </a:r>
            <a:r>
              <a:rPr lang="it-IT" sz="2400" b="1" dirty="0">
                <a:solidFill>
                  <a:schemeClr val="bg1"/>
                </a:solidFill>
                <a:latin typeface="Lora" pitchFamily="2" charset="77"/>
              </a:rPr>
              <a:t>la ragione più importante </a:t>
            </a: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per cui i vostri studenti decidono di proseguire lo studio dell’italiano dopo l’obbligo formativo </a:t>
            </a:r>
            <a:r>
              <a:rPr lang="it-IT" sz="1800" i="1" dirty="0">
                <a:solidFill>
                  <a:schemeClr val="bg1"/>
                </a:solidFill>
                <a:latin typeface="Lora" pitchFamily="2" charset="77"/>
              </a:rPr>
              <a:t>(</a:t>
            </a:r>
            <a:r>
              <a:rPr lang="it-IT" sz="1800" i="1" dirty="0" err="1">
                <a:solidFill>
                  <a:schemeClr val="bg1"/>
                </a:solidFill>
                <a:latin typeface="Lora" pitchFamily="2" charset="77"/>
              </a:rPr>
              <a:t>language</a:t>
            </a:r>
            <a:r>
              <a:rPr lang="it-IT" sz="1800" i="1" dirty="0">
                <a:solidFill>
                  <a:schemeClr val="bg1"/>
                </a:solidFill>
                <a:latin typeface="Lora" pitchFamily="2" charset="77"/>
              </a:rPr>
              <a:t> </a:t>
            </a:r>
            <a:r>
              <a:rPr lang="it-IT" sz="1800" i="1" dirty="0" err="1">
                <a:solidFill>
                  <a:schemeClr val="bg1"/>
                </a:solidFill>
                <a:latin typeface="Lora" pitchFamily="2" charset="77"/>
              </a:rPr>
              <a:t>requirement</a:t>
            </a:r>
            <a:r>
              <a:rPr lang="it-IT" sz="1800" i="1" dirty="0">
                <a:solidFill>
                  <a:schemeClr val="bg1"/>
                </a:solidFill>
                <a:latin typeface="Lora" pitchFamily="2" charset="77"/>
              </a:rPr>
              <a:t>)</a:t>
            </a: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Per un interesse verso gli argomenti dei corsi più avanzati.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Per sviluppare ulteriormente le proprie abilità linguistiche.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Per continuare l’esperienza positiva nei corsi di italiano.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Per raggiungere obiettivi di natura professionale.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Per viaggiare, studiare o trasferirsi all’estero.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chemeClr val="bg1"/>
                </a:solidFill>
                <a:latin typeface="Lora" pitchFamily="2" charset="77"/>
              </a:rPr>
              <a:t> Non ne ho idea.</a:t>
            </a:r>
            <a:endParaRPr lang="en-US" sz="2400" dirty="0">
              <a:solidFill>
                <a:schemeClr val="bg1"/>
              </a:solidFill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52340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754C-1AF0-0D59-AA3D-25B238E0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14" y="535095"/>
            <a:ext cx="3594518" cy="54387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it-IT" sz="1800" dirty="0">
                <a:latin typeface="Lora" pitchFamily="2" charset="77"/>
              </a:rPr>
              <a:t>“Hai intenzione di continuare lo studio della [lingua] dopo aver terminato l’obbligo formativo?”</a:t>
            </a:r>
            <a:br>
              <a:rPr lang="it-IT" sz="1800" spc="200" dirty="0"/>
            </a:br>
            <a:br>
              <a:rPr lang="it-IT" sz="1800" spc="200" dirty="0"/>
            </a:br>
            <a:br>
              <a:rPr lang="it-IT" sz="2000" spc="200" dirty="0"/>
            </a:br>
            <a:br>
              <a:rPr lang="it-IT" sz="2400" spc="200" dirty="0"/>
            </a:br>
            <a:br>
              <a:rPr lang="it-IT" sz="2400" spc="200" dirty="0"/>
            </a:br>
            <a:r>
              <a:rPr lang="it-IT" sz="2400" b="1" spc="200" noProof="0" dirty="0"/>
              <a:t>Partecipanti che intendono proseguire lo studio delle lingue romanze</a:t>
            </a:r>
            <a:endParaRPr lang="it-IT" sz="2400" spc="200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5B9452F-D2E4-3EEC-FCE9-33685B82E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862" y="627981"/>
            <a:ext cx="7794424" cy="5602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6221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344560-7FA9-F9A2-1E0D-C6F56B47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3" y="548640"/>
            <a:ext cx="4241177" cy="5431536"/>
          </a:xfrm>
        </p:spPr>
        <p:txBody>
          <a:bodyPr>
            <a:normAutofit/>
          </a:bodyPr>
          <a:lstStyle/>
          <a:p>
            <a:r>
              <a:rPr lang="it-IT" sz="4600" b="1" spc="200" noProof="0" dirty="0"/>
              <a:t>Partecipanti che intendono proseguire lo studio dell’italiano</a:t>
            </a:r>
            <a:endParaRPr lang="en-US" sz="4600" spc="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084A3-87B8-71FF-CDA0-0BAF03D8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92" y="631314"/>
            <a:ext cx="6901227" cy="5595372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>
                <a:latin typeface="Lora" pitchFamily="2" charset="77"/>
              </a:rPr>
              <a:t>Desiderio di </a:t>
            </a:r>
            <a:r>
              <a:rPr lang="en-US" sz="2400" b="1" u="sng" dirty="0" err="1">
                <a:latin typeface="Lora" pitchFamily="2" charset="77"/>
              </a:rPr>
              <a:t>migliorare</a:t>
            </a:r>
            <a:r>
              <a:rPr lang="en-US" sz="2400" b="1" u="sng" dirty="0">
                <a:latin typeface="Lora" pitchFamily="2" charset="77"/>
              </a:rPr>
              <a:t> le </a:t>
            </a:r>
            <a:r>
              <a:rPr lang="en-US" sz="2400" b="1" u="sng" dirty="0" err="1">
                <a:latin typeface="Lora" pitchFamily="2" charset="77"/>
              </a:rPr>
              <a:t>proprie</a:t>
            </a:r>
            <a:r>
              <a:rPr lang="en-US" sz="2400" b="1" u="sng" dirty="0">
                <a:latin typeface="Lora" pitchFamily="2" charset="77"/>
              </a:rPr>
              <a:t> </a:t>
            </a:r>
            <a:r>
              <a:rPr lang="en-US" sz="2400" b="1" u="sng" dirty="0" err="1">
                <a:latin typeface="Lora" pitchFamily="2" charset="77"/>
              </a:rPr>
              <a:t>abilità</a:t>
            </a:r>
            <a:r>
              <a:rPr lang="en-US" sz="2400" b="1" u="sng" dirty="0">
                <a:latin typeface="Lora" pitchFamily="2" charset="77"/>
              </a:rPr>
              <a:t> </a:t>
            </a:r>
            <a:r>
              <a:rPr lang="en-US" sz="1800" b="1" i="1" u="sng" dirty="0">
                <a:latin typeface="Lora" pitchFamily="2" charset="77"/>
              </a:rPr>
              <a:t>(Desire to Improve L2 Skills)</a:t>
            </a:r>
            <a:r>
              <a:rPr lang="en-US" sz="2400" b="1" dirty="0">
                <a:latin typeface="Lora" pitchFamily="2" charset="77"/>
              </a:rPr>
              <a:t>: 47,62%</a:t>
            </a:r>
            <a:endParaRPr lang="en-US" sz="2400" b="1" i="1" u="sng" dirty="0">
              <a:latin typeface="Lora" pitchFamily="2" charset="77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/>
              <a:t>“I think it's one of the most interesting electives at my university. I want to learn more so that when I graduated, I can learn by myself even further.”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/>
              <a:t>“I would like to at least become an intermediate Italian speaker and hopefully work my way to fluency or at least close to it.”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/>
              <a:t>“I enjoy the program and learning the language”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latin typeface="Lora" pitchFamily="2" charset="77"/>
              </a:rPr>
              <a:t>Uso di termini vaghi e/o simili a quelli usati su materiali promozionali o descrizioni dei corsi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latin typeface="Lora" pitchFamily="2" charset="77"/>
              </a:rPr>
              <a:t>Visione tradizionale dell’apprendimento linguistico </a:t>
            </a:r>
            <a:r>
              <a:rPr lang="it-IT" sz="2000" dirty="0">
                <a:latin typeface="Lora" pitchFamily="2" charset="77"/>
              </a:rPr>
              <a:t>(</a:t>
            </a:r>
            <a:r>
              <a:rPr lang="it-IT" sz="2000" noProof="0" dirty="0">
                <a:latin typeface="Lora" pitchFamily="2" charset="77"/>
              </a:rPr>
              <a:t>riferimenti a grammatica, 4 skills)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latin typeface="Lora" pitchFamily="2" charset="77"/>
              </a:rPr>
              <a:t>Difficoltà a concettualizzare obiettivi specifici</a:t>
            </a:r>
          </a:p>
        </p:txBody>
      </p:sp>
    </p:spTree>
    <p:extLst>
      <p:ext uri="{BB962C8B-B14F-4D97-AF65-F5344CB8AC3E}">
        <p14:creationId xmlns:p14="http://schemas.microsoft.com/office/powerpoint/2010/main" val="269283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36617-5AF2-BFA9-509C-F23E10FC3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2" name="Rectangle 923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35660F1-2318-D0FD-BA9F-3F2C0881D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/>
          <a:stretch/>
        </p:blipFill>
        <p:spPr bwMode="auto">
          <a:xfrm>
            <a:off x="21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2B8F14-240F-FA71-14E7-A23250673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noProof="0" dirty="0">
                <a:solidFill>
                  <a:srgbClr val="FFFFFF"/>
                </a:solidFill>
                <a:latin typeface="Lora" pitchFamily="2" charset="77"/>
              </a:rPr>
              <a:t>Interrompere lo studio dell’italiano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D3F0CE-DD6F-DDAE-611A-6FAB5A5C6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378" y="1690688"/>
            <a:ext cx="10835244" cy="4995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Secondo voi, qual è </a:t>
            </a:r>
            <a:r>
              <a:rPr lang="it-IT" sz="2400" b="1" dirty="0">
                <a:solidFill>
                  <a:srgbClr val="FFFFFF"/>
                </a:solidFill>
                <a:latin typeface="Lora" pitchFamily="2" charset="77"/>
              </a:rPr>
              <a:t>la ragione più importante </a:t>
            </a: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per cui i vostri studenti decidono di interrompere lo studio dell’italiano dopo l’obbligo formativo </a:t>
            </a:r>
            <a:r>
              <a:rPr lang="it-IT" sz="1800" i="1" dirty="0">
                <a:solidFill>
                  <a:srgbClr val="FFFFFF"/>
                </a:solidFill>
                <a:latin typeface="Lora" pitchFamily="2" charset="77"/>
              </a:rPr>
              <a:t>(</a:t>
            </a:r>
            <a:r>
              <a:rPr lang="it-IT" sz="1800" i="1" dirty="0" err="1">
                <a:solidFill>
                  <a:srgbClr val="FFFFFF"/>
                </a:solidFill>
                <a:latin typeface="Lora" pitchFamily="2" charset="77"/>
              </a:rPr>
              <a:t>language</a:t>
            </a:r>
            <a:r>
              <a:rPr lang="it-IT" sz="1800" i="1" dirty="0">
                <a:solidFill>
                  <a:srgbClr val="FFFFFF"/>
                </a:solidFill>
                <a:latin typeface="Lora" pitchFamily="2" charset="77"/>
              </a:rPr>
              <a:t> </a:t>
            </a:r>
            <a:r>
              <a:rPr lang="it-IT" sz="1800" i="1" dirty="0" err="1">
                <a:solidFill>
                  <a:srgbClr val="FFFFFF"/>
                </a:solidFill>
                <a:latin typeface="Lora" pitchFamily="2" charset="77"/>
              </a:rPr>
              <a:t>requirement</a:t>
            </a:r>
            <a:r>
              <a:rPr lang="it-IT" sz="1800" i="1" dirty="0">
                <a:solidFill>
                  <a:srgbClr val="FFFFFF"/>
                </a:solidFill>
                <a:latin typeface="Lora" pitchFamily="2" charset="77"/>
              </a:rPr>
              <a:t>)</a:t>
            </a: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 Per un’eccessiva difficoltà dei corsi di italiano.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 Per una mancanza di interesse verso gli argomenti dei corsi più avanzati.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 Per vincoli temporali (es. necessità di seguire altri corsi).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 Per un senso di appagamento rispetto al livello raggiunto.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 Per proseguire lo studio fuori dal contesto educativo (es. con </a:t>
            </a:r>
            <a:r>
              <a:rPr lang="it-IT" sz="2400" dirty="0" err="1">
                <a:solidFill>
                  <a:srgbClr val="FFFFFF"/>
                </a:solidFill>
                <a:latin typeface="Lora" pitchFamily="2" charset="77"/>
              </a:rPr>
              <a:t>un’app</a:t>
            </a:r>
            <a:r>
              <a:rPr lang="it-IT" sz="2400" dirty="0">
                <a:solidFill>
                  <a:srgbClr val="FFFFFF"/>
                </a:solidFill>
                <a:latin typeface="Lora" pitchFamily="2" charset="77"/>
              </a:rPr>
              <a:t>).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en-US" sz="2400" dirty="0">
                <a:solidFill>
                  <a:srgbClr val="FFFFFF"/>
                </a:solidFill>
                <a:latin typeface="Lora" pitchFamily="2" charset="77"/>
              </a:rPr>
              <a:t> Non ne ho idea.</a:t>
            </a:r>
          </a:p>
        </p:txBody>
      </p:sp>
    </p:spTree>
    <p:extLst>
      <p:ext uri="{BB962C8B-B14F-4D97-AF65-F5344CB8AC3E}">
        <p14:creationId xmlns:p14="http://schemas.microsoft.com/office/powerpoint/2010/main" val="3968796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754C-1AF0-0D59-AA3D-25B238E0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14" y="535095"/>
            <a:ext cx="3793284" cy="54387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1800" dirty="0">
                <a:latin typeface="Lora" pitchFamily="2" charset="77"/>
              </a:rPr>
              <a:t>“Hai intenzione di continuare lo studio della [lingua] dopo aver terminato l’obbligo formativo?”</a:t>
            </a:r>
            <a:br>
              <a:rPr lang="it-IT" sz="1800" spc="200" dirty="0"/>
            </a:br>
            <a:br>
              <a:rPr lang="it-IT" sz="1800" spc="200" dirty="0"/>
            </a:br>
            <a:br>
              <a:rPr lang="it-IT" sz="2000" spc="200" dirty="0"/>
            </a:br>
            <a:br>
              <a:rPr lang="it-IT" sz="2400" spc="200" dirty="0"/>
            </a:br>
            <a:br>
              <a:rPr lang="it-IT" sz="2400" spc="200" dirty="0"/>
            </a:br>
            <a:r>
              <a:rPr lang="it-IT" sz="2400" b="1" spc="200" noProof="0" dirty="0"/>
              <a:t>Partecipanti che intendono interrompere lo studio delle lingue romanze</a:t>
            </a:r>
            <a:endParaRPr lang="en-US" sz="2400" spc="2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40366A-4C97-CEBC-6267-9D283A07C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442" y="973393"/>
            <a:ext cx="7697844" cy="4950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0217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344560-7FA9-F9A2-1E0D-C6F56B47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001" y="487681"/>
            <a:ext cx="4038600" cy="3621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spc="200" noProof="0" dirty="0"/>
              <a:t>Partecipanti che intendono interrompere lo studio dell’italiano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084A3-87B8-71FF-CDA0-0BAF03D8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637" y="382012"/>
            <a:ext cx="6345382" cy="3621182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u="sng" dirty="0" err="1">
                <a:latin typeface="Lora" pitchFamily="2" charset="77"/>
              </a:rPr>
              <a:t>Vincoli</a:t>
            </a:r>
            <a:r>
              <a:rPr lang="en-US" sz="2400" b="1" u="sng" dirty="0">
                <a:latin typeface="Lora" pitchFamily="2" charset="77"/>
              </a:rPr>
              <a:t> </a:t>
            </a:r>
            <a:r>
              <a:rPr lang="en-US" sz="2400" b="1" u="sng" dirty="0" err="1">
                <a:latin typeface="Lora" pitchFamily="2" charset="77"/>
              </a:rPr>
              <a:t>temporali</a:t>
            </a:r>
            <a:r>
              <a:rPr lang="en-US" sz="2400" b="1" u="sng" dirty="0">
                <a:latin typeface="Lora" pitchFamily="2" charset="77"/>
              </a:rPr>
              <a:t> </a:t>
            </a:r>
            <a:r>
              <a:rPr lang="en-US" sz="2000" b="1" i="1" u="sng" dirty="0">
                <a:latin typeface="Lora" pitchFamily="2" charset="77"/>
              </a:rPr>
              <a:t>(Time Constraints)</a:t>
            </a:r>
            <a:r>
              <a:rPr lang="en-US" sz="2400" b="1" dirty="0">
                <a:latin typeface="Lora" pitchFamily="2" charset="77"/>
              </a:rPr>
              <a:t>: 44,44%</a:t>
            </a:r>
            <a:endParaRPr lang="en-US" sz="2400" b="1" i="1" u="sng" dirty="0">
              <a:latin typeface="Lora" pitchFamily="2" charset="77"/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/>
              <a:t>“I feel like I'll be focused more on taking classes for my major and my minor. If I ever have the time to take more, I would love to, though. It's just not my priority.”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/>
              <a:t>“I know that learning a language so intricately is difficult because I took Spanish for so long, and I started to lose interest my last year because it was mostly grammar rules and less culture and language (vocabulary and speaking)”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/>
              <a:t>“I am not sure if I will have room in my schedule to take it, but I would like to keep up with it!”</a:t>
            </a:r>
            <a:endParaRPr lang="en-US" sz="1600" b="1" i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1702E1-2751-B7BE-2F55-FAC0D34F055B}"/>
              </a:ext>
            </a:extLst>
          </p:cNvPr>
          <p:cNvSpPr txBox="1"/>
          <p:nvPr/>
        </p:nvSpPr>
        <p:spPr>
          <a:xfrm>
            <a:off x="500606" y="4385206"/>
            <a:ext cx="4843289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b="1" noProof="0" dirty="0">
                <a:latin typeface="Lora" pitchFamily="2" charset="77"/>
              </a:rPr>
              <a:t>Studio delle lingue come attività secondaria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noProof="0" dirty="0">
                <a:latin typeface="Lora" pitchFamily="2" charset="77"/>
              </a:rPr>
              <a:t>Preconcetti sull’apprendimento delle lingue (da esperienze </a:t>
            </a:r>
            <a:r>
              <a:rPr lang="it-IT" sz="1600" noProof="0" dirty="0" err="1">
                <a:latin typeface="Lora" pitchFamily="2" charset="77"/>
              </a:rPr>
              <a:t>pr</a:t>
            </a:r>
            <a:r>
              <a:rPr lang="it-IT" sz="1600" dirty="0">
                <a:latin typeface="Lora" pitchFamily="2" charset="77"/>
              </a:rPr>
              <a:t>e</a:t>
            </a:r>
            <a:r>
              <a:rPr lang="it-IT" sz="1600" noProof="0" dirty="0">
                <a:latin typeface="Lora" pitchFamily="2" charset="77"/>
              </a:rPr>
              <a:t>universitarie)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Lora" pitchFamily="2" charset="77"/>
              </a:rPr>
              <a:t>Percezione di scarsa applicabilità delle lingue al mondo «reale»</a:t>
            </a:r>
            <a:endParaRPr lang="it-IT" sz="1600" noProof="0" dirty="0">
              <a:latin typeface="Lora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F0252-857D-7CEB-1573-596D1C0FA897}"/>
              </a:ext>
            </a:extLst>
          </p:cNvPr>
          <p:cNvSpPr txBox="1"/>
          <p:nvPr/>
        </p:nvSpPr>
        <p:spPr>
          <a:xfrm>
            <a:off x="6598921" y="4385206"/>
            <a:ext cx="509247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b="1" noProof="0" dirty="0">
                <a:latin typeface="Lora" pitchFamily="2" charset="77"/>
              </a:rPr>
              <a:t>Opinioni ambivalenti verso i corsi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Lora" pitchFamily="2" charset="77"/>
              </a:rPr>
              <a:t>Commenti positivi sull’ambiente d’apprendimento (insegnanti, senso di comunità)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noProof="0" dirty="0">
                <a:latin typeface="Lora" pitchFamily="2" charset="77"/>
              </a:rPr>
              <a:t>Critiche ad approcci pedagogici e contenuto dei corsi</a:t>
            </a:r>
          </a:p>
        </p:txBody>
      </p:sp>
    </p:spTree>
    <p:extLst>
      <p:ext uri="{BB962C8B-B14F-4D97-AF65-F5344CB8AC3E}">
        <p14:creationId xmlns:p14="http://schemas.microsoft.com/office/powerpoint/2010/main" val="28647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B8480E-144E-9F04-2C4D-74AA93BB1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9" name="Picture 28" descr="Gray mountains">
            <a:extLst>
              <a:ext uri="{FF2B5EF4-FFF2-40B4-BE49-F238E27FC236}">
                <a16:creationId xmlns:a16="http://schemas.microsoft.com/office/drawing/2014/main" id="{EFC3A1C1-7B98-922F-AA5C-716DE24A48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</a:blip>
          <a:srcRect t="13693" b="2037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DC24C8-8F4F-31DC-99CD-F69B0315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015" y="2591789"/>
            <a:ext cx="10770920" cy="16744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it-IT" sz="5400" b="1" noProof="0" dirty="0">
                <a:solidFill>
                  <a:srgbClr val="000000"/>
                </a:solidFill>
                <a:latin typeface="Lora" pitchFamily="2" charset="77"/>
              </a:rPr>
              <a:t>Strategie </a:t>
            </a:r>
            <a:r>
              <a:rPr lang="it-IT" sz="5400" b="1" dirty="0">
                <a:solidFill>
                  <a:srgbClr val="000000"/>
                </a:solidFill>
                <a:latin typeface="Lora" pitchFamily="2" charset="77"/>
              </a:rPr>
              <a:t>e obiettivi di rilancio per i programmi di italiano</a:t>
            </a:r>
            <a:endParaRPr lang="it-IT" sz="5400" b="1" noProof="0" dirty="0">
              <a:solidFill>
                <a:srgbClr val="000000"/>
              </a:solidFill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985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5A492-13D9-D7D0-93C9-FE89A8E80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33133F-6E54-22D0-3822-726A2C28E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latin typeface="Lora" pitchFamily="2" charset="77"/>
              </a:rPr>
              <a:t>Cosa sappiamo sui nostri studenti?</a:t>
            </a:r>
            <a:endParaRPr lang="it-IT" sz="4000" b="1" noProof="0" dirty="0">
              <a:latin typeface="Lora" pitchFamily="2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E5955-992B-E7A0-863F-6D150F100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673" y="1374292"/>
            <a:ext cx="5330823" cy="646091"/>
          </a:xfrm>
        </p:spPr>
        <p:txBody>
          <a:bodyPr>
            <a:normAutofit/>
          </a:bodyPr>
          <a:lstStyle/>
          <a:p>
            <a:pPr algn="ctr"/>
            <a:r>
              <a:rPr lang="it-IT" sz="3200" noProof="0" dirty="0">
                <a:latin typeface="Lora" pitchFamily="2" charset="77"/>
              </a:rPr>
              <a:t>Cosa (spesso) sappiamo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14DA8D-750E-7A12-3A22-651EE36F8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059" y="2232560"/>
            <a:ext cx="4970032" cy="4488873"/>
          </a:xfrm>
        </p:spPr>
        <p:txBody>
          <a:bodyPr>
            <a:normAutofit/>
          </a:bodyPr>
          <a:lstStyle/>
          <a:p>
            <a:r>
              <a:rPr lang="it-IT" sz="2400" noProof="0" dirty="0">
                <a:latin typeface="Lora" pitchFamily="2" charset="77"/>
              </a:rPr>
              <a:t>Informazioni amministrative</a:t>
            </a:r>
          </a:p>
          <a:p>
            <a:pPr lvl="1"/>
            <a:r>
              <a:rPr lang="it-IT" sz="2000" noProof="0" dirty="0">
                <a:latin typeface="Lora" pitchFamily="2" charset="77"/>
              </a:rPr>
              <a:t>Nome e pronomi</a:t>
            </a:r>
          </a:p>
          <a:p>
            <a:pPr lvl="1"/>
            <a:r>
              <a:rPr lang="it-IT" sz="2000" dirty="0">
                <a:latin typeface="Lora" pitchFamily="2" charset="77"/>
              </a:rPr>
              <a:t>Anno di immatricolazione </a:t>
            </a:r>
            <a:br>
              <a:rPr lang="it-IT" sz="2000" dirty="0">
                <a:latin typeface="Lora" pitchFamily="2" charset="77"/>
              </a:rPr>
            </a:br>
            <a:r>
              <a:rPr lang="it-IT" sz="2000" dirty="0">
                <a:latin typeface="Lora" pitchFamily="2" charset="77"/>
              </a:rPr>
              <a:t>(es. </a:t>
            </a:r>
            <a:r>
              <a:rPr lang="it-IT" sz="2000" dirty="0" err="1">
                <a:latin typeface="Lora" pitchFamily="2" charset="77"/>
              </a:rPr>
              <a:t>Freshman</a:t>
            </a:r>
            <a:r>
              <a:rPr lang="it-IT" sz="2000" dirty="0">
                <a:latin typeface="Lora" pitchFamily="2" charset="77"/>
              </a:rPr>
              <a:t>/</a:t>
            </a:r>
            <a:r>
              <a:rPr lang="it-IT" sz="2000" dirty="0" err="1">
                <a:latin typeface="Lora" pitchFamily="2" charset="77"/>
              </a:rPr>
              <a:t>Sophomore</a:t>
            </a:r>
            <a:r>
              <a:rPr lang="it-IT" sz="2000" dirty="0">
                <a:latin typeface="Lora" pitchFamily="2" charset="77"/>
              </a:rPr>
              <a:t>/ecc.)</a:t>
            </a:r>
          </a:p>
          <a:p>
            <a:pPr lvl="1"/>
            <a:r>
              <a:rPr lang="it-IT" sz="2000" noProof="0" dirty="0">
                <a:latin typeface="Lora" pitchFamily="2" charset="77"/>
              </a:rPr>
              <a:t>Major</a:t>
            </a:r>
          </a:p>
          <a:p>
            <a:pPr marL="0" indent="0">
              <a:buNone/>
            </a:pPr>
            <a:endParaRPr lang="it-IT" sz="2400" dirty="0">
              <a:latin typeface="Lora" pitchFamily="2" charset="77"/>
            </a:endParaRPr>
          </a:p>
          <a:p>
            <a:r>
              <a:rPr lang="it-IT" sz="2400" dirty="0">
                <a:latin typeface="Lora" pitchFamily="2" charset="77"/>
              </a:rPr>
              <a:t>Da attività in classe</a:t>
            </a:r>
          </a:p>
          <a:p>
            <a:pPr lvl="1"/>
            <a:r>
              <a:rPr lang="it-IT" sz="2000" dirty="0">
                <a:latin typeface="Lora" pitchFamily="2" charset="77"/>
              </a:rPr>
              <a:t>Città di provenienza</a:t>
            </a:r>
          </a:p>
          <a:p>
            <a:pPr lvl="1"/>
            <a:r>
              <a:rPr lang="it-IT" sz="2000" noProof="0" dirty="0">
                <a:latin typeface="Lora" pitchFamily="2" charset="77"/>
              </a:rPr>
              <a:t>Materie di studio</a:t>
            </a:r>
          </a:p>
          <a:p>
            <a:pPr lvl="1"/>
            <a:r>
              <a:rPr lang="it-IT" sz="2000" dirty="0">
                <a:latin typeface="Lora" pitchFamily="2" charset="77"/>
              </a:rPr>
              <a:t>Attività del tempo libero</a:t>
            </a:r>
            <a:endParaRPr lang="it-IT" sz="2000" noProof="0" dirty="0">
              <a:latin typeface="Lora" pitchFamily="2" charset="77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C3820A-ECEC-7F67-18B2-6791DABB49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49244" y="1386167"/>
            <a:ext cx="6221083" cy="646091"/>
          </a:xfrm>
        </p:spPr>
        <p:txBody>
          <a:bodyPr>
            <a:normAutofit/>
          </a:bodyPr>
          <a:lstStyle/>
          <a:p>
            <a:pPr algn="ctr"/>
            <a:r>
              <a:rPr lang="it-IT" sz="3200" noProof="0" dirty="0">
                <a:latin typeface="+mj-lt"/>
              </a:rPr>
              <a:t>Cosa (spesso) non sappiamo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2D70FD-E12E-1A55-CCC1-3C44458BE3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74769" y="2196894"/>
            <a:ext cx="4970032" cy="4524540"/>
          </a:xfrm>
        </p:spPr>
        <p:txBody>
          <a:bodyPr>
            <a:normAutofit/>
          </a:bodyPr>
          <a:lstStyle/>
          <a:p>
            <a:r>
              <a:rPr lang="it-IT" sz="2400" dirty="0"/>
              <a:t>Risorse linguistiche preesistenti</a:t>
            </a:r>
          </a:p>
          <a:p>
            <a:pPr lvl="1"/>
            <a:r>
              <a:rPr lang="it-IT" sz="2000" dirty="0"/>
              <a:t>Lingue parlate a casa</a:t>
            </a:r>
          </a:p>
          <a:p>
            <a:pPr lvl="1"/>
            <a:r>
              <a:rPr lang="it-IT" sz="2000" dirty="0"/>
              <a:t>Lingue studiate a scuola</a:t>
            </a:r>
          </a:p>
          <a:p>
            <a:pPr marL="0" indent="0">
              <a:buNone/>
            </a:pPr>
            <a:endParaRPr lang="it-IT" sz="1800" noProof="0" dirty="0"/>
          </a:p>
          <a:p>
            <a:r>
              <a:rPr lang="it-IT" sz="2400" noProof="0" dirty="0"/>
              <a:t>Opinioni e stereotipi sull’apprendimento delle lingue</a:t>
            </a:r>
          </a:p>
          <a:p>
            <a:pPr marL="0" indent="0">
              <a:buNone/>
            </a:pPr>
            <a:endParaRPr lang="it-IT" sz="1800" noProof="0" dirty="0"/>
          </a:p>
          <a:p>
            <a:r>
              <a:rPr lang="it-IT" sz="2400" noProof="0" dirty="0"/>
              <a:t>Obiettivi e interessi</a:t>
            </a:r>
          </a:p>
          <a:p>
            <a:pPr lvl="1"/>
            <a:r>
              <a:rPr lang="it-IT" sz="2000" dirty="0"/>
              <a:t>Di natura professionale</a:t>
            </a:r>
          </a:p>
          <a:p>
            <a:pPr lvl="1"/>
            <a:r>
              <a:rPr lang="it-IT" sz="2000" dirty="0"/>
              <a:t>Di natura personale</a:t>
            </a:r>
          </a:p>
          <a:p>
            <a:pPr lvl="1"/>
            <a:r>
              <a:rPr lang="it-IT" sz="2000" noProof="0" dirty="0"/>
              <a:t>Possibili collegamenti con lo studio dell’italiano</a:t>
            </a:r>
          </a:p>
        </p:txBody>
      </p:sp>
    </p:spTree>
    <p:extLst>
      <p:ext uri="{BB962C8B-B14F-4D97-AF65-F5344CB8AC3E}">
        <p14:creationId xmlns:p14="http://schemas.microsoft.com/office/powerpoint/2010/main" val="268980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D8C7B66D-8C78-480F-A98B-3F195E65A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EA291-B9D5-4EEC-938C-2AF2A16E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254" y="1091947"/>
            <a:ext cx="6800694" cy="835960"/>
          </a:xfrm>
        </p:spPr>
        <p:txBody>
          <a:bodyPr>
            <a:normAutofit/>
          </a:bodyPr>
          <a:lstStyle/>
          <a:p>
            <a:r>
              <a:rPr lang="it-IT" sz="4000" b="1" noProof="0" dirty="0">
                <a:latin typeface="Lora" pitchFamily="2" charset="77"/>
              </a:rPr>
              <a:t>Chi sono i nostri studenti?</a:t>
            </a:r>
            <a:endParaRPr lang="it-IT" sz="4000" b="1" i="1" noProof="0" dirty="0">
              <a:latin typeface="Lora" pitchFamily="2" charset="77"/>
            </a:endParaRPr>
          </a:p>
        </p:txBody>
      </p:sp>
      <p:pic>
        <p:nvPicPr>
          <p:cNvPr id="2052" name="Picture 4" descr="Several people writing on a white table&#10;&#10;AI-generated content may be incorrect.">
            <a:extLst>
              <a:ext uri="{FF2B5EF4-FFF2-40B4-BE49-F238E27FC236}">
                <a16:creationId xmlns:a16="http://schemas.microsoft.com/office/drawing/2014/main" id="{DD79C660-398A-21E6-DB21-4C047B9F5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913" y="531713"/>
            <a:ext cx="4732338" cy="315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4011B-54AD-4E23-B5AE-98F8318A1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494" y="2076331"/>
            <a:ext cx="5874214" cy="44848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400" b="1" noProof="0" dirty="0"/>
              <a:t>Valutare interessi, opinioni, risorse, obiettivi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noProof="0" dirty="0"/>
              <a:t>Questionari </a:t>
            </a:r>
            <a:r>
              <a:rPr lang="it-IT" sz="2000" dirty="0"/>
              <a:t>di inizio e/o fine corso </a:t>
            </a:r>
            <a:br>
              <a:rPr lang="it-IT" sz="2000" dirty="0"/>
            </a:br>
            <a:r>
              <a:rPr lang="it-IT" sz="1200" noProof="0" dirty="0"/>
              <a:t>(e</a:t>
            </a:r>
            <a:r>
              <a:rPr lang="it-IT" sz="1200" dirty="0"/>
              <a:t>s.</a:t>
            </a:r>
            <a:r>
              <a:rPr lang="it-IT" sz="1200" noProof="0" dirty="0"/>
              <a:t> </a:t>
            </a:r>
            <a:r>
              <a:rPr lang="it-IT" sz="1200" noProof="0" dirty="0" err="1"/>
              <a:t>Knouse</a:t>
            </a:r>
            <a:r>
              <a:rPr lang="it-IT" sz="1200" noProof="0" dirty="0"/>
              <a:t> et al., 2021)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/>
              <a:t>Combinazione di domande chiuse e aperte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/>
              <a:t>Da ripetere sistematicamente </a:t>
            </a:r>
            <a:br>
              <a:rPr lang="it-IT" sz="1800" dirty="0"/>
            </a:br>
            <a:r>
              <a:rPr lang="it-IT" sz="1600" dirty="0"/>
              <a:t>(es. ogni semestre, ogni anno)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it-IT" sz="2000" b="1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400" b="1" noProof="0" dirty="0"/>
              <a:t>Stimolare la consapevolezza degli studenti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noProof="0" dirty="0"/>
              <a:t>Attività di riflessione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/>
              <a:t>Varie modalità (es. scritta, video)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/>
              <a:t>In italiano o inglese a seconda del livello</a:t>
            </a:r>
            <a:endParaRPr lang="it-IT" sz="20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A0F5B0-199A-8FB1-F7F5-153352E66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036200"/>
              </p:ext>
            </p:extLst>
          </p:nvPr>
        </p:nvGraphicFramePr>
        <p:xfrm>
          <a:off x="281714" y="3987399"/>
          <a:ext cx="5203296" cy="2573752"/>
        </p:xfrm>
        <a:graphic>
          <a:graphicData uri="http://schemas.openxmlformats.org/drawingml/2006/table">
            <a:tbl>
              <a:tblPr firstRow="1" bandRow="1">
                <a:noFill/>
                <a:tableStyleId>{93296810-A885-4BE3-A3E7-6D5BEEA58F35}</a:tableStyleId>
              </a:tblPr>
              <a:tblGrid>
                <a:gridCol w="2582175">
                  <a:extLst>
                    <a:ext uri="{9D8B030D-6E8A-4147-A177-3AD203B41FA5}">
                      <a16:colId xmlns:a16="http://schemas.microsoft.com/office/drawing/2014/main" val="1931998807"/>
                    </a:ext>
                  </a:extLst>
                </a:gridCol>
                <a:gridCol w="2621121">
                  <a:extLst>
                    <a:ext uri="{9D8B030D-6E8A-4147-A177-3AD203B41FA5}">
                      <a16:colId xmlns:a16="http://schemas.microsoft.com/office/drawing/2014/main" val="2001293209"/>
                    </a:ext>
                  </a:extLst>
                </a:gridCol>
              </a:tblGrid>
              <a:tr h="726676">
                <a:tc>
                  <a:txBody>
                    <a:bodyPr/>
                    <a:lstStyle/>
                    <a:p>
                      <a:r>
                        <a:rPr lang="it-IT" sz="2000" b="1" cap="none" spc="0" noProof="0" dirty="0">
                          <a:solidFill>
                            <a:schemeClr val="tx1"/>
                          </a:solidFill>
                        </a:rPr>
                        <a:t>Google Form </a:t>
                      </a:r>
                      <a:br>
                        <a:rPr lang="it-IT" sz="2000" b="1" cap="none" spc="0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600" b="1" cap="none" spc="0" noProof="0" dirty="0">
                          <a:solidFill>
                            <a:schemeClr val="tx1"/>
                          </a:solidFill>
                        </a:rPr>
                        <a:t>(più intuitivo, meno potente)</a:t>
                      </a:r>
                      <a:endParaRPr lang="it-IT" sz="2000" b="1" cap="none" spc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579" marR="54579" marT="54579" marB="109157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cap="none" spc="0" noProof="0" dirty="0" err="1">
                          <a:solidFill>
                            <a:schemeClr val="tx1"/>
                          </a:solidFill>
                        </a:rPr>
                        <a:t>Qualtrics</a:t>
                      </a:r>
                      <a:r>
                        <a:rPr lang="it-IT" sz="2000" b="1" cap="none" spc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it-IT" sz="2000" b="1" cap="none" spc="0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600" b="1" cap="none" spc="0" noProof="0" dirty="0">
                          <a:solidFill>
                            <a:schemeClr val="tx1"/>
                          </a:solidFill>
                        </a:rPr>
                        <a:t>(meno intuitivo, più potente)</a:t>
                      </a:r>
                      <a:endParaRPr lang="it-IT" sz="2000" b="1" cap="none" spc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579" marR="54579" marT="54579" marB="109157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306440"/>
                  </a:ext>
                </a:extLst>
              </a:tr>
              <a:tr h="671995">
                <a:tc>
                  <a:txBody>
                    <a:bodyPr/>
                    <a:lstStyle/>
                    <a:p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Per questionari più brevi e/o con design più lineari</a:t>
                      </a:r>
                    </a:p>
                  </a:txBody>
                  <a:tcPr marL="54579" marR="54579" marT="54579" marB="10915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Per questionari più lunghi e/o con design più complessi</a:t>
                      </a:r>
                    </a:p>
                  </a:txBody>
                  <a:tcPr marL="54579" marR="54579" marT="54579" marB="10915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69204"/>
                  </a:ext>
                </a:extLst>
              </a:tr>
              <a:tr h="1175081">
                <a:tc>
                  <a:txBody>
                    <a:bodyPr/>
                    <a:lstStyle/>
                    <a:p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Per questionari rivolti a gruppi più omogenei</a:t>
                      </a:r>
                      <a:b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(es. gli studenti di una classe o dei corsi del primo anno)</a:t>
                      </a:r>
                    </a:p>
                  </a:txBody>
                  <a:tcPr marL="54579" marR="54579" marT="54579" marB="10915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Per confrontare gruppi di studenti </a:t>
                      </a:r>
                      <a:b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600" cap="none" spc="0" noProof="0" dirty="0">
                          <a:solidFill>
                            <a:schemeClr val="tx1"/>
                          </a:solidFill>
                        </a:rPr>
                        <a:t>(es. confronti tra sezioni, tra livelli, e/o tra lingue)</a:t>
                      </a:r>
                    </a:p>
                  </a:txBody>
                  <a:tcPr marL="54579" marR="54579" marT="54579" marB="10915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230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65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9EC15-6676-9D9D-FCB9-CA5D23773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A3767F-1E0A-0027-FFD0-5EA17EC9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noProof="0" dirty="0" err="1">
                <a:solidFill>
                  <a:srgbClr val="FFFFFF"/>
                </a:solidFill>
                <a:latin typeface="Lora" pitchFamily="2" charset="77"/>
              </a:rPr>
              <a:t>Strategie</a:t>
            </a:r>
            <a:r>
              <a:rPr lang="en-US" b="1" kern="1200" noProof="0" dirty="0">
                <a:solidFill>
                  <a:srgbClr val="FFFFFF"/>
                </a:solidFill>
                <a:latin typeface="Lora" pitchFamily="2" charset="77"/>
              </a:rPr>
              <a:t> </a:t>
            </a:r>
            <a:r>
              <a:rPr lang="en-US" b="1" kern="1200" dirty="0">
                <a:solidFill>
                  <a:srgbClr val="FFFFFF"/>
                </a:solidFill>
                <a:latin typeface="Lora" pitchFamily="2" charset="77"/>
              </a:rPr>
              <a:t>di </a:t>
            </a:r>
            <a:r>
              <a:rPr lang="en-US" b="1" i="1" kern="1200" noProof="0" dirty="0">
                <a:solidFill>
                  <a:srgbClr val="FFFFFF"/>
                </a:solidFill>
                <a:latin typeface="Lora" pitchFamily="2" charset="77"/>
              </a:rPr>
              <a:t>course design</a:t>
            </a:r>
            <a:endParaRPr lang="en-US" b="1" kern="1200" noProof="0" dirty="0">
              <a:solidFill>
                <a:srgbClr val="FFFFFF"/>
              </a:solidFill>
              <a:latin typeface="Lora" pitchFamily="2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088AC-13E8-4517-0CDD-CDC4281E1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76" y="2361745"/>
            <a:ext cx="5097780" cy="301777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400" b="1" noProof="0" dirty="0">
                <a:solidFill>
                  <a:srgbClr val="FFFFFF"/>
                </a:solidFill>
              </a:rPr>
              <a:t>Approccio basato </a:t>
            </a:r>
            <a:r>
              <a:rPr lang="it-IT" sz="2400" b="1" dirty="0">
                <a:solidFill>
                  <a:srgbClr val="FFFFFF"/>
                </a:solidFill>
              </a:rPr>
              <a:t>sul </a:t>
            </a:r>
            <a:r>
              <a:rPr lang="it-IT" sz="2400" b="1" i="1" noProof="0" dirty="0" err="1">
                <a:solidFill>
                  <a:srgbClr val="FFFFFF"/>
                </a:solidFill>
              </a:rPr>
              <a:t>Backward</a:t>
            </a:r>
            <a:r>
              <a:rPr lang="it-IT" sz="2400" b="1" i="1" noProof="0" dirty="0">
                <a:solidFill>
                  <a:srgbClr val="FFFFFF"/>
                </a:solidFill>
              </a:rPr>
              <a:t> design</a:t>
            </a:r>
            <a:endParaRPr lang="it-IT" sz="2400" b="1" noProof="0" dirty="0">
              <a:solidFill>
                <a:srgbClr val="FFFFFF"/>
              </a:solidFill>
            </a:endParaRPr>
          </a:p>
          <a:p>
            <a:pPr marL="6858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000" noProof="0" dirty="0">
                <a:solidFill>
                  <a:srgbClr val="FFFFFF"/>
                </a:solidFill>
              </a:rPr>
              <a:t>Stabilire </a:t>
            </a:r>
            <a:r>
              <a:rPr lang="it-IT" sz="2000" dirty="0">
                <a:solidFill>
                  <a:srgbClr val="FFFFFF"/>
                </a:solidFill>
              </a:rPr>
              <a:t>gli obiettivi del programma</a:t>
            </a:r>
          </a:p>
          <a:p>
            <a:pPr marL="6858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000" dirty="0">
                <a:solidFill>
                  <a:srgbClr val="FFFFFF"/>
                </a:solidFill>
              </a:rPr>
              <a:t>Stabilire gli obiettivi del corso</a:t>
            </a:r>
          </a:p>
          <a:p>
            <a:pPr marL="6858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000" dirty="0">
                <a:solidFill>
                  <a:srgbClr val="FFFFFF"/>
                </a:solidFill>
              </a:rPr>
              <a:t>Stabilire gli obiettivi di unità e lezioni</a:t>
            </a:r>
          </a:p>
          <a:p>
            <a:pPr marL="6858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000" dirty="0">
                <a:solidFill>
                  <a:srgbClr val="FFFFFF"/>
                </a:solidFill>
              </a:rPr>
              <a:t>Stabilire contenuti e attività</a:t>
            </a:r>
          </a:p>
          <a:p>
            <a:pPr marL="6858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000" dirty="0">
                <a:solidFill>
                  <a:srgbClr val="FFFFFF"/>
                </a:solidFill>
              </a:rPr>
              <a:t>Creare forme di valutazione (progetti, esami, ecc.) in linea con gli obiettivi del programma, del corso, e con i contenuti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DA2664-EC39-DF0C-F4E3-FC8F155F36A5}"/>
              </a:ext>
            </a:extLst>
          </p:cNvPr>
          <p:cNvSpPr txBox="1"/>
          <p:nvPr/>
        </p:nvSpPr>
        <p:spPr>
          <a:xfrm>
            <a:off x="5635448" y="1828800"/>
            <a:ext cx="6239876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FFFFFF"/>
                </a:solidFill>
              </a:rPr>
              <a:t>Revisione delle metodologie pedagogiche</a:t>
            </a:r>
            <a:endParaRPr lang="it-IT" sz="2400" b="1" noProof="0" dirty="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Oltre la separazione tra </a:t>
            </a:r>
            <a:r>
              <a:rPr lang="it-IT" sz="2000" b="1" dirty="0">
                <a:solidFill>
                  <a:srgbClr val="FFFFFF"/>
                </a:solidFill>
              </a:rPr>
              <a:t>lingua e cultura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Attività di discussione e analisi di argomenti culturali (a tutti i livelli del piano didattico)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Integrazione di </a:t>
            </a:r>
            <a:r>
              <a:rPr lang="it-IT" sz="2000" b="1" dirty="0">
                <a:solidFill>
                  <a:srgbClr val="FFFFFF"/>
                </a:solidFill>
              </a:rPr>
              <a:t>materiali autentici e generi testuali di consumo </a:t>
            </a:r>
            <a:r>
              <a:rPr lang="it-IT" dirty="0">
                <a:solidFill>
                  <a:srgbClr val="FFFFFF"/>
                </a:solidFill>
              </a:rPr>
              <a:t>(articoli di giornale, film, social media, ecc.)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Contestualizzazione delle strutture grammaticali</a:t>
            </a:r>
          </a:p>
          <a:p>
            <a:pPr marL="28575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Oltre la separazione tra </a:t>
            </a:r>
            <a:r>
              <a:rPr lang="it-IT" sz="2000" b="1" dirty="0">
                <a:solidFill>
                  <a:srgbClr val="FFFFFF"/>
                </a:solidFill>
              </a:rPr>
              <a:t>le 4 abilità </a:t>
            </a:r>
            <a:br>
              <a:rPr lang="it-IT" sz="2000" dirty="0">
                <a:solidFill>
                  <a:srgbClr val="FFFFFF"/>
                </a:solidFill>
              </a:rPr>
            </a:br>
            <a:r>
              <a:rPr lang="it-IT" dirty="0">
                <a:solidFill>
                  <a:srgbClr val="FFFFFF"/>
                </a:solidFill>
              </a:rPr>
              <a:t>(</a:t>
            </a:r>
            <a:r>
              <a:rPr lang="it-IT" b="1" i="1" dirty="0">
                <a:solidFill>
                  <a:srgbClr val="FFFFFF"/>
                </a:solidFill>
              </a:rPr>
              <a:t>reading, writing, </a:t>
            </a:r>
            <a:r>
              <a:rPr lang="it-IT" b="1" i="1" dirty="0" err="1">
                <a:solidFill>
                  <a:srgbClr val="FFFFFF"/>
                </a:solidFill>
              </a:rPr>
              <a:t>listening</a:t>
            </a:r>
            <a:r>
              <a:rPr lang="it-IT" b="1" i="1" dirty="0">
                <a:solidFill>
                  <a:srgbClr val="FFFFFF"/>
                </a:solidFill>
              </a:rPr>
              <a:t>, e </a:t>
            </a:r>
            <a:r>
              <a:rPr lang="it-IT" b="1" i="1" dirty="0" err="1">
                <a:solidFill>
                  <a:srgbClr val="FFFFFF"/>
                </a:solidFill>
              </a:rPr>
              <a:t>speaking</a:t>
            </a:r>
            <a:r>
              <a:rPr lang="it-IT" b="1" dirty="0">
                <a:solidFill>
                  <a:srgbClr val="FFFFFF"/>
                </a:solidFill>
              </a:rPr>
              <a:t>)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Enfasi sulla </a:t>
            </a:r>
            <a:r>
              <a:rPr lang="it-IT" sz="2000" b="1" dirty="0">
                <a:solidFill>
                  <a:srgbClr val="FFFFFF"/>
                </a:solidFill>
              </a:rPr>
              <a:t>comunicazione</a:t>
            </a:r>
            <a:r>
              <a:rPr lang="it-IT" sz="2000" dirty="0">
                <a:solidFill>
                  <a:srgbClr val="FFFFFF"/>
                </a:solidFill>
              </a:rPr>
              <a:t> interpersonale e interpretativa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FFFF"/>
                </a:solidFill>
              </a:rPr>
              <a:t>Enfasi sulla natura </a:t>
            </a:r>
            <a:r>
              <a:rPr lang="it-IT" sz="2000" b="1" dirty="0">
                <a:solidFill>
                  <a:srgbClr val="FFFFFF"/>
                </a:solidFill>
              </a:rPr>
              <a:t>multimodale</a:t>
            </a:r>
            <a:r>
              <a:rPr lang="it-IT" sz="2000" dirty="0">
                <a:solidFill>
                  <a:srgbClr val="FFFFFF"/>
                </a:solidFill>
              </a:rPr>
              <a:t> </a:t>
            </a:r>
            <a:br>
              <a:rPr lang="it-IT" sz="2000" dirty="0">
                <a:solidFill>
                  <a:srgbClr val="FFFFFF"/>
                </a:solidFill>
              </a:rPr>
            </a:br>
            <a:r>
              <a:rPr lang="it-IT" sz="2000" dirty="0">
                <a:solidFill>
                  <a:srgbClr val="FFFFFF"/>
                </a:solidFill>
              </a:rPr>
              <a:t>della comunicazione</a:t>
            </a:r>
            <a:endParaRPr lang="it-IT" sz="2000" i="1" dirty="0">
              <a:solidFill>
                <a:srgbClr val="FFFFFF"/>
              </a:solidFill>
            </a:endParaRPr>
          </a:p>
          <a:p>
            <a:pPr marL="742950" lvl="1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01EE93-E2F9-6327-A0C1-86F47F0FD7B9}"/>
              </a:ext>
            </a:extLst>
          </p:cNvPr>
          <p:cNvSpPr txBox="1"/>
          <p:nvPr/>
        </p:nvSpPr>
        <p:spPr>
          <a:xfrm>
            <a:off x="537668" y="6523392"/>
            <a:ext cx="105572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Lora" pitchFamily="2" charset="77"/>
              </a:rPr>
              <a:t>Fonti</a:t>
            </a:r>
            <a:r>
              <a:rPr lang="en-US" sz="1200" dirty="0">
                <a:latin typeface="Lora" pitchFamily="2" charset="77"/>
              </a:rPr>
              <a:t>: </a:t>
            </a:r>
            <a:r>
              <a:rPr lang="it-IT" sz="1200" noProof="0" dirty="0">
                <a:solidFill>
                  <a:schemeClr val="tx2"/>
                </a:solidFill>
                <a:latin typeface="Lora" pitchFamily="2" charset="77"/>
              </a:rPr>
              <a:t>Allen, 2008; </a:t>
            </a:r>
            <a:r>
              <a:rPr lang="it-IT" sz="1200" dirty="0">
                <a:solidFill>
                  <a:schemeClr val="tx2"/>
                </a:solidFill>
                <a:latin typeface="Lora" pitchFamily="2" charset="77"/>
              </a:rPr>
              <a:t>Allen &amp; Paesani, 2010; </a:t>
            </a:r>
            <a:r>
              <a:rPr lang="en-US" sz="1200" dirty="0">
                <a:latin typeface="Lora" pitchFamily="2" charset="77"/>
              </a:rPr>
              <a:t>Bernhardt et al., 2009; Cope &amp; </a:t>
            </a:r>
            <a:r>
              <a:rPr lang="en-US" sz="1200" dirty="0" err="1">
                <a:latin typeface="Lora" pitchFamily="2" charset="77"/>
              </a:rPr>
              <a:t>Kalantzis</a:t>
            </a:r>
            <a:r>
              <a:rPr lang="en-US" sz="1200" dirty="0">
                <a:latin typeface="Lora" pitchFamily="2" charset="77"/>
              </a:rPr>
              <a:t>, 2009; New London Group, 1996; Paesani, Allen, &amp; Dupuy, 2016</a:t>
            </a:r>
          </a:p>
        </p:txBody>
      </p:sp>
    </p:spTree>
    <p:extLst>
      <p:ext uri="{BB962C8B-B14F-4D97-AF65-F5344CB8AC3E}">
        <p14:creationId xmlns:p14="http://schemas.microsoft.com/office/powerpoint/2010/main" val="43974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8819C0-2764-F0C2-CBA2-F2799444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DD77349-6ADE-99FE-8E04-12919EE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B2B92C-44DF-B41D-C67A-EBF175DF52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1EB2F1-D26A-D7C9-E9AC-B63BE629A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D16430-53D3-47E5-F4B8-B441E710D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F7F6BA-0B78-BB76-E1CB-A84FE706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01843"/>
            <a:ext cx="10477109" cy="1003532"/>
          </a:xfrm>
        </p:spPr>
        <p:txBody>
          <a:bodyPr anchor="ctr">
            <a:normAutofit/>
          </a:bodyPr>
          <a:lstStyle/>
          <a:p>
            <a:r>
              <a:rPr lang="it-IT" sz="3200" noProof="0">
                <a:solidFill>
                  <a:srgbClr val="FFFFFF"/>
                </a:solidFill>
                <a:latin typeface="Lora" pitchFamily="2" charset="77"/>
              </a:rPr>
              <a:t>Potenziare l’offerta formativa: </a:t>
            </a:r>
            <a:br>
              <a:rPr lang="it-IT" sz="3200" noProof="0">
                <a:solidFill>
                  <a:srgbClr val="FFFFFF"/>
                </a:solidFill>
                <a:latin typeface="Lora" pitchFamily="2" charset="77"/>
              </a:rPr>
            </a:br>
            <a:r>
              <a:rPr lang="it-IT" sz="3200" noProof="0">
                <a:solidFill>
                  <a:srgbClr val="FFFFFF"/>
                </a:solidFill>
                <a:latin typeface="Lora" pitchFamily="2" charset="77"/>
              </a:rPr>
              <a:t>Dal programma di italiano al mondo esterno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6B12A-A4F5-D4F9-6C7C-9B50A8D3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2070616"/>
            <a:ext cx="9642763" cy="413553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noProof="0" dirty="0"/>
              <a:t>Offrire</a:t>
            </a:r>
            <a:r>
              <a:rPr lang="it-IT" sz="2400" b="1" noProof="0" dirty="0"/>
              <a:t> corsi di lingua a tema </a:t>
            </a:r>
            <a:r>
              <a:rPr lang="it-IT" sz="2400" noProof="0" dirty="0"/>
              <a:t>(es. al secondo anno)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it-IT" sz="2400" noProof="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b="1" dirty="0"/>
              <a:t>Diversificare </a:t>
            </a:r>
            <a:r>
              <a:rPr lang="it-IT" sz="2400" dirty="0"/>
              <a:t>i contenuti dei corsi </a:t>
            </a:r>
            <a:r>
              <a:rPr lang="it-IT" sz="2400" b="1" dirty="0"/>
              <a:t>in senso interdisciplinare </a:t>
            </a:r>
            <a:r>
              <a:rPr lang="it-IT" sz="2400" dirty="0"/>
              <a:t>a tutti i livelli</a:t>
            </a:r>
            <a:br>
              <a:rPr lang="it-IT" sz="2400" dirty="0"/>
            </a:br>
            <a:r>
              <a:rPr lang="it-IT" sz="1400" dirty="0"/>
              <a:t>(es. Melin, 2014)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it-IT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dirty="0"/>
              <a:t>Offrire una </a:t>
            </a:r>
            <a:r>
              <a:rPr lang="it-IT" sz="2400" b="1" dirty="0"/>
              <a:t>maggiore varietà di discipline </a:t>
            </a:r>
            <a:r>
              <a:rPr lang="it-IT" sz="2400" dirty="0"/>
              <a:t>ai livelli avanzati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it-IT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dirty="0"/>
              <a:t>Fornire opportunità alternative di </a:t>
            </a:r>
            <a:r>
              <a:rPr lang="it-IT" sz="2400" b="1" dirty="0"/>
              <a:t>contatto</a:t>
            </a:r>
            <a:r>
              <a:rPr lang="it-IT" sz="2400" dirty="0"/>
              <a:t> con chi parla italiano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Programmi economicamente più abbordabili per studiare in Italia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Opportunità di contatto alternativi ai corsi all’estero (es. tandem e </a:t>
            </a:r>
            <a:r>
              <a:rPr lang="it-IT" sz="2000" dirty="0" err="1"/>
              <a:t>telecollaborazioni</a:t>
            </a:r>
            <a:r>
              <a:rPr lang="it-IT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818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Vintage stores and buildings">
            <a:extLst>
              <a:ext uri="{FF2B5EF4-FFF2-40B4-BE49-F238E27FC236}">
                <a16:creationId xmlns:a16="http://schemas.microsoft.com/office/drawing/2014/main" id="{E8B3D8BC-F310-5E9D-D3C2-46514A960D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686" b="140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EA291-B9D5-4EEC-938C-2AF2A16E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03"/>
            <a:ext cx="10515600" cy="9441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Lora" pitchFamily="2" charset="77"/>
              </a:rPr>
              <a:t>Community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4011B-54AD-4E23-B5AE-98F8318A1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662"/>
            <a:ext cx="10515600" cy="453637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400" b="1" noProof="0" dirty="0">
                <a:solidFill>
                  <a:srgbClr val="FFFFFF"/>
                </a:solidFill>
              </a:rPr>
              <a:t>All’interno del corso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FFFFFF"/>
                </a:solidFill>
              </a:rPr>
              <a:t>Lezioni frequenti, gruppi ridotti</a:t>
            </a:r>
            <a:r>
              <a:rPr lang="it-IT" sz="2000" dirty="0">
                <a:solidFill>
                  <a:srgbClr val="FFFFFF"/>
                </a:solidFill>
              </a:rPr>
              <a:t>: il nostro punto di forza</a:t>
            </a:r>
            <a:endParaRPr lang="it-IT" sz="2000" noProof="0" dirty="0">
              <a:solidFill>
                <a:srgbClr val="FFFFFF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solidFill>
                  <a:srgbClr val="FFFFFF"/>
                </a:solidFill>
              </a:rPr>
              <a:t>Attività </a:t>
            </a:r>
            <a:r>
              <a:rPr lang="it-IT" sz="2000" b="1" noProof="0" dirty="0">
                <a:solidFill>
                  <a:srgbClr val="FFFFFF"/>
                </a:solidFill>
              </a:rPr>
              <a:t>interattive</a:t>
            </a:r>
            <a:r>
              <a:rPr lang="it-IT" sz="2000" noProof="0" dirty="0">
                <a:solidFill>
                  <a:srgbClr val="FFFFFF"/>
                </a:solidFill>
              </a:rPr>
              <a:t> a piccoli gruppi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>
                <a:solidFill>
                  <a:srgbClr val="FFFFFF"/>
                </a:solidFill>
              </a:rPr>
              <a:t>Strategie di </a:t>
            </a:r>
            <a:r>
              <a:rPr lang="it-IT" sz="2000" b="1" dirty="0">
                <a:solidFill>
                  <a:srgbClr val="FFFFFF"/>
                </a:solidFill>
              </a:rPr>
              <a:t>gestione</a:t>
            </a:r>
            <a:r>
              <a:rPr lang="it-IT" sz="2000" dirty="0">
                <a:solidFill>
                  <a:srgbClr val="FFFFFF"/>
                </a:solidFill>
              </a:rPr>
              <a:t> e rotazione dei gruppi (strumenti come </a:t>
            </a:r>
            <a:r>
              <a:rPr lang="it-IT" sz="2000" dirty="0" err="1">
                <a:solidFill>
                  <a:srgbClr val="FFFFFF"/>
                </a:solidFill>
              </a:rPr>
              <a:t>Keamk</a:t>
            </a:r>
            <a:r>
              <a:rPr lang="it-IT" sz="2000" dirty="0">
                <a:solidFill>
                  <a:srgbClr val="FFFFFF"/>
                </a:solidFill>
              </a:rPr>
              <a:t>)</a:t>
            </a:r>
            <a:endParaRPr lang="it-IT" sz="2000" noProof="0" dirty="0">
              <a:solidFill>
                <a:srgbClr val="FFFFFF"/>
              </a:solidFill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it-IT" sz="2000" noProof="0" dirty="0">
                <a:solidFill>
                  <a:srgbClr val="FFFFFF"/>
                </a:solidFill>
              </a:rPr>
              <a:t>Progetti e compiti collaborativi</a:t>
            </a:r>
            <a:endParaRPr lang="it-IT" sz="2000" b="1" noProof="0" dirty="0">
              <a:solidFill>
                <a:srgbClr val="FFFFFF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400" b="1" dirty="0">
                <a:solidFill>
                  <a:srgbClr val="FFFFFF"/>
                </a:solidFill>
              </a:rPr>
              <a:t>All’interno del programma</a:t>
            </a:r>
            <a:endParaRPr lang="it-IT" sz="2400" b="1" noProof="0" dirty="0">
              <a:solidFill>
                <a:srgbClr val="FFFFFF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b="1" noProof="0" dirty="0">
                <a:solidFill>
                  <a:srgbClr val="FFFFFF"/>
                </a:solidFill>
              </a:rPr>
              <a:t>Eventi parascolastici </a:t>
            </a:r>
            <a:r>
              <a:rPr lang="it-IT" sz="2000" noProof="0" dirty="0">
                <a:solidFill>
                  <a:srgbClr val="FFFFFF"/>
                </a:solidFill>
              </a:rPr>
              <a:t>(</a:t>
            </a:r>
            <a:r>
              <a:rPr lang="it-IT" sz="2000" i="1" noProof="0" dirty="0" err="1">
                <a:solidFill>
                  <a:srgbClr val="FFFFFF"/>
                </a:solidFill>
              </a:rPr>
              <a:t>extracurricular</a:t>
            </a:r>
            <a:r>
              <a:rPr lang="it-IT" sz="2000" noProof="0" dirty="0">
                <a:solidFill>
                  <a:srgbClr val="FFFFFF"/>
                </a:solidFill>
              </a:rPr>
              <a:t>) aperti alla comunità locale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it-IT" sz="2000" noProof="0" dirty="0">
                <a:solidFill>
                  <a:srgbClr val="FFFFFF"/>
                </a:solidFill>
              </a:rPr>
              <a:t>Iniziative di </a:t>
            </a:r>
            <a:r>
              <a:rPr lang="it-IT" sz="2000" b="1" i="1" noProof="0" dirty="0">
                <a:solidFill>
                  <a:srgbClr val="FFFFFF"/>
                </a:solidFill>
              </a:rPr>
              <a:t>peer-mentoring </a:t>
            </a:r>
            <a:r>
              <a:rPr lang="it-IT" sz="2000" noProof="0" dirty="0">
                <a:solidFill>
                  <a:srgbClr val="FFFFFF"/>
                </a:solidFill>
              </a:rPr>
              <a:t>tra studenti di livello principiante e avanzato</a:t>
            </a:r>
            <a:endParaRPr lang="it-IT" sz="2000" b="1" noProof="0" dirty="0">
              <a:solidFill>
                <a:srgbClr val="FFFFFF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noProof="0" dirty="0">
                <a:solidFill>
                  <a:srgbClr val="FFFFFF"/>
                </a:solidFill>
              </a:rPr>
              <a:t>Oltre il programma</a:t>
            </a:r>
            <a:endParaRPr lang="it-IT" noProof="0" dirty="0">
              <a:solidFill>
                <a:srgbClr val="FFFFFF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solidFill>
                  <a:srgbClr val="FFFFFF"/>
                </a:solidFill>
              </a:rPr>
              <a:t>Offrire </a:t>
            </a:r>
            <a:r>
              <a:rPr lang="it-IT" sz="2000" b="1" noProof="0" dirty="0">
                <a:solidFill>
                  <a:srgbClr val="FFFFFF"/>
                </a:solidFill>
              </a:rPr>
              <a:t>tirocini</a:t>
            </a:r>
            <a:r>
              <a:rPr lang="it-IT" sz="2000" noProof="0" dirty="0">
                <a:solidFill>
                  <a:srgbClr val="FFFFFF"/>
                </a:solidFill>
              </a:rPr>
              <a:t> formativi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>
                <a:solidFill>
                  <a:srgbClr val="FFFFFF"/>
                </a:solidFill>
              </a:rPr>
              <a:t>Stabilire </a:t>
            </a:r>
            <a:r>
              <a:rPr lang="it-IT" sz="2000" b="1" noProof="0" dirty="0">
                <a:solidFill>
                  <a:srgbClr val="FFFFFF"/>
                </a:solidFill>
              </a:rPr>
              <a:t>collaborazioni</a:t>
            </a:r>
            <a:r>
              <a:rPr lang="it-IT" sz="2000" noProof="0" dirty="0">
                <a:solidFill>
                  <a:srgbClr val="FFFFFF"/>
                </a:solidFill>
              </a:rPr>
              <a:t> con organizzazioni esterne </a:t>
            </a:r>
            <a:r>
              <a:rPr lang="it-IT" sz="1600" noProof="0" dirty="0">
                <a:solidFill>
                  <a:srgbClr val="FFFFFF"/>
                </a:solidFill>
              </a:rPr>
              <a:t>(es. centri culturali, ambasciate, musei)</a:t>
            </a:r>
            <a:endParaRPr lang="it-IT" sz="2000" noProof="0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AE492-77A5-8376-5723-75AADCF49857}"/>
              </a:ext>
            </a:extLst>
          </p:cNvPr>
          <p:cNvSpPr txBox="1"/>
          <p:nvPr/>
        </p:nvSpPr>
        <p:spPr>
          <a:xfrm>
            <a:off x="919376" y="6508963"/>
            <a:ext cx="101365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noProof="0" dirty="0">
                <a:latin typeface="Lora" pitchFamily="2" charset="77"/>
              </a:rPr>
              <a:t>Fonti</a:t>
            </a:r>
            <a:r>
              <a:rPr lang="it-IT" sz="1200" noProof="0" dirty="0">
                <a:latin typeface="Lora" pitchFamily="2" charset="77"/>
              </a:rPr>
              <a:t>: </a:t>
            </a:r>
            <a:r>
              <a:rPr lang="it-IT" sz="1200" noProof="0" dirty="0" err="1">
                <a:latin typeface="Lora" pitchFamily="2" charset="77"/>
              </a:rPr>
              <a:t>Gonglewski</a:t>
            </a:r>
            <a:r>
              <a:rPr lang="it-IT" sz="1200" noProof="0" dirty="0">
                <a:latin typeface="Lora" pitchFamily="2" charset="77"/>
              </a:rPr>
              <a:t> &amp; Baker, 2021; </a:t>
            </a:r>
            <a:r>
              <a:rPr lang="it-IT" sz="1200" noProof="0" dirty="0" err="1">
                <a:latin typeface="Lora" pitchFamily="2" charset="77"/>
              </a:rPr>
              <a:t>Reisinger</a:t>
            </a:r>
            <a:r>
              <a:rPr lang="it-IT" sz="1200" noProof="0" dirty="0">
                <a:latin typeface="Lora" pitchFamily="2" charset="77"/>
              </a:rPr>
              <a:t> &amp; Clifford, 2022</a:t>
            </a:r>
            <a:endParaRPr lang="en-US" sz="1200" dirty="0"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5171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F61FB6-3A5F-D2A4-58F1-F01367CF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C12CC3-74BF-593C-1C10-ECAAA2EC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noProof="0">
                <a:latin typeface="Lora" pitchFamily="2" charset="77"/>
              </a:rPr>
              <a:t>Strategie a livello amministrativo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AE5E0-D97B-7DF6-3358-0E8BEFF3C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334" y="1873104"/>
            <a:ext cx="5009902" cy="416613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it-IT" sz="2400" b="1" noProof="0" dirty="0"/>
              <a:t>Proteggere il </a:t>
            </a:r>
            <a:r>
              <a:rPr lang="it-IT" sz="2400" b="1" i="1" noProof="0" dirty="0" err="1"/>
              <a:t>language</a:t>
            </a:r>
            <a:r>
              <a:rPr lang="it-IT" sz="2400" b="1" i="1" noProof="0" dirty="0"/>
              <a:t> </a:t>
            </a:r>
            <a:r>
              <a:rPr lang="it-IT" sz="2400" b="1" i="1" noProof="0" dirty="0" err="1"/>
              <a:t>requirement</a:t>
            </a:r>
            <a:endParaRPr lang="it-IT" sz="2400" b="1" i="1" noProof="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b="1" noProof="0" dirty="0"/>
              <a:t>Offrire più flessibilità agli studenti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/>
              <a:t>C</a:t>
            </a:r>
            <a:r>
              <a:rPr lang="it-IT" sz="2000" dirty="0"/>
              <a:t>orsi del 2° anno </a:t>
            </a:r>
            <a:r>
              <a:rPr lang="it-IT" sz="2000" noProof="0" dirty="0"/>
              <a:t>validi per un </a:t>
            </a:r>
            <a:r>
              <a:rPr lang="it-IT" sz="2000" i="1" noProof="0" dirty="0"/>
              <a:t>major</a:t>
            </a:r>
            <a:r>
              <a:rPr lang="it-IT" sz="2000" noProof="0" dirty="0"/>
              <a:t> o </a:t>
            </a:r>
            <a:r>
              <a:rPr lang="it-IT" sz="2000" i="1" noProof="0" dirty="0"/>
              <a:t>minor</a:t>
            </a:r>
            <a:r>
              <a:rPr lang="it-IT" sz="2000" noProof="0" dirty="0"/>
              <a:t> in italiano </a:t>
            </a:r>
            <a:r>
              <a:rPr lang="it-IT" sz="1800" noProof="0" dirty="0"/>
              <a:t>(meno crediti per completare un </a:t>
            </a:r>
            <a:r>
              <a:rPr lang="it-IT" sz="1800" i="1" noProof="0" dirty="0"/>
              <a:t>major</a:t>
            </a:r>
            <a:r>
              <a:rPr lang="it-IT" sz="1800" noProof="0" dirty="0"/>
              <a:t> o </a:t>
            </a:r>
            <a:r>
              <a:rPr lang="it-IT" sz="1800" i="1" noProof="0" dirty="0"/>
              <a:t>minor</a:t>
            </a:r>
            <a:r>
              <a:rPr lang="it-IT" sz="1800" noProof="0" dirty="0"/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noProof="0" dirty="0"/>
              <a:t>De-sequenziare parte del piano didattico ai livelli avanzati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it-IT" sz="2000" noProof="0" dirty="0"/>
              <a:t>Proporre corsi con modalità ibrida o asincrona </a:t>
            </a:r>
            <a:r>
              <a:rPr lang="it-IT" sz="1800" noProof="0" dirty="0"/>
              <a:t>(es. durante l’estate)</a:t>
            </a:r>
            <a:endParaRPr lang="it-IT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59150-AAA4-AB6F-C33F-C33A1DC86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2482" y="2435355"/>
            <a:ext cx="5964272" cy="36038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b="1" dirty="0"/>
              <a:t>Investire nella formazione degli insegnanti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Crediti formativi per studenti </a:t>
            </a:r>
            <a:r>
              <a:rPr lang="it-IT" sz="2000" i="1" dirty="0"/>
              <a:t>graduate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/>
              <a:t>per attività e corsi sull’insegnamento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Modelli di tutorato </a:t>
            </a:r>
            <a:r>
              <a:rPr lang="it-IT" sz="2000" i="1" dirty="0"/>
              <a:t>(</a:t>
            </a:r>
            <a:r>
              <a:rPr lang="it-IT" sz="2000" i="1" dirty="0" err="1"/>
              <a:t>mentorship</a:t>
            </a:r>
            <a:r>
              <a:rPr lang="it-IT" sz="2000" i="1" dirty="0"/>
              <a:t>)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/>
              <a:t>tra professori e studenti </a:t>
            </a:r>
            <a:r>
              <a:rPr lang="it-IT" sz="2000" i="1" dirty="0"/>
              <a:t>graduate</a:t>
            </a:r>
            <a:endParaRPr lang="it-IT" sz="2000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it-IT" sz="2000" dirty="0"/>
              <a:t>Iniziative collaborative di sviluppo materiali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2400" b="1" dirty="0"/>
              <a:t>Collaborare con altri programmi e discipline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Programmi di laurea </a:t>
            </a:r>
            <a:r>
              <a:rPr lang="it-IT" sz="2000" i="1" dirty="0"/>
              <a:t>dual-degree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it-IT" sz="2000" dirty="0"/>
              <a:t>Corsi </a:t>
            </a:r>
            <a:r>
              <a:rPr lang="it-IT" sz="2000" i="1" dirty="0"/>
              <a:t>cross-</a:t>
            </a:r>
            <a:r>
              <a:rPr lang="it-IT" sz="2000" i="1" dirty="0" err="1"/>
              <a:t>listed</a:t>
            </a:r>
            <a:endParaRPr lang="it-IT" sz="2000" i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05507-87B3-F7D8-11B4-A746E1845712}"/>
              </a:ext>
            </a:extLst>
          </p:cNvPr>
          <p:cNvSpPr txBox="1"/>
          <p:nvPr/>
        </p:nvSpPr>
        <p:spPr>
          <a:xfrm>
            <a:off x="919376" y="6559184"/>
            <a:ext cx="9681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1200" b="1" dirty="0">
                <a:latin typeface="Lora" pitchFamily="2" charset="77"/>
              </a:rPr>
              <a:t>Fonti</a:t>
            </a:r>
            <a:r>
              <a:rPr lang="it-IT" sz="1200" dirty="0">
                <a:latin typeface="Lora" pitchFamily="2" charset="77"/>
              </a:rPr>
              <a:t>: </a:t>
            </a:r>
            <a:r>
              <a:rPr lang="it-IT" sz="1200" dirty="0" err="1">
                <a:latin typeface="Lora" pitchFamily="2" charset="77"/>
              </a:rPr>
              <a:t>Borthwick</a:t>
            </a:r>
            <a:r>
              <a:rPr lang="it-IT" sz="1200" dirty="0">
                <a:latin typeface="Lora" pitchFamily="2" charset="77"/>
              </a:rPr>
              <a:t> &amp; Gallagher-Brett, 2014;</a:t>
            </a:r>
            <a:r>
              <a:rPr lang="it-IT" sz="1200" noProof="0" dirty="0">
                <a:latin typeface="Lora" pitchFamily="2" charset="77"/>
              </a:rPr>
              <a:t> Cassidy, 2021;</a:t>
            </a:r>
            <a:r>
              <a:rPr lang="it-IT" sz="1200" dirty="0">
                <a:latin typeface="Lora" pitchFamily="2" charset="77"/>
              </a:rPr>
              <a:t> </a:t>
            </a:r>
            <a:r>
              <a:rPr lang="en-US" sz="1200" dirty="0">
                <a:latin typeface="Lora" pitchFamily="2" charset="77"/>
              </a:rPr>
              <a:t>Grandin &amp; </a:t>
            </a:r>
            <a:r>
              <a:rPr lang="en-US" sz="1200" dirty="0" err="1">
                <a:latin typeface="Lora" pitchFamily="2" charset="77"/>
              </a:rPr>
              <a:t>Berka</a:t>
            </a:r>
            <a:r>
              <a:rPr lang="en-US" sz="1200" dirty="0">
                <a:latin typeface="Lora" pitchFamily="2" charset="77"/>
              </a:rPr>
              <a:t>, 2014; </a:t>
            </a:r>
            <a:r>
              <a:rPr lang="it-IT" sz="1200" dirty="0" err="1">
                <a:latin typeface="Lora" pitchFamily="2" charset="77"/>
              </a:rPr>
              <a:t>Höbusch</a:t>
            </a:r>
            <a:r>
              <a:rPr lang="it-IT" sz="1200" dirty="0">
                <a:latin typeface="Lora" pitchFamily="2" charset="77"/>
              </a:rPr>
              <a:t> &amp; Worley, 2012;</a:t>
            </a:r>
            <a:r>
              <a:rPr lang="it-IT" sz="1200" noProof="0" dirty="0">
                <a:latin typeface="Lora" pitchFamily="2" charset="77"/>
              </a:rPr>
              <a:t> </a:t>
            </a:r>
            <a:r>
              <a:rPr lang="it-IT" sz="1200" noProof="0" dirty="0" err="1">
                <a:latin typeface="Lora" pitchFamily="2" charset="77"/>
              </a:rPr>
              <a:t>Redmann</a:t>
            </a:r>
            <a:r>
              <a:rPr lang="it-IT" sz="1200" noProof="0" dirty="0">
                <a:latin typeface="Lora" pitchFamily="2" charset="77"/>
              </a:rPr>
              <a:t>, 2020</a:t>
            </a:r>
            <a:endParaRPr lang="en-US" sz="1200" dirty="0"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82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598A58-5BFA-3F87-8932-4D912CF353D8}"/>
              </a:ext>
            </a:extLst>
          </p:cNvPr>
          <p:cNvSpPr txBox="1"/>
          <p:nvPr/>
        </p:nvSpPr>
        <p:spPr>
          <a:xfrm>
            <a:off x="2662114" y="5232600"/>
            <a:ext cx="68677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Bierstadt" panose="020B0004020202020204" pitchFamily="34" charset="0"/>
              </a:rPr>
              <a:t>Federico Fabbri, Ph.D.</a:t>
            </a:r>
          </a:p>
          <a:p>
            <a:r>
              <a:rPr lang="en-US" sz="2000" b="1" dirty="0">
                <a:latin typeface="Bierstadt" panose="020B0004020202020204" pitchFamily="34" charset="0"/>
              </a:rPr>
              <a:t>Elementary Language Program Director</a:t>
            </a:r>
          </a:p>
          <a:p>
            <a:r>
              <a:rPr lang="en-US" sz="2000" b="1" dirty="0">
                <a:latin typeface="Bierstadt" panose="020B0004020202020204" pitchFamily="34" charset="0"/>
              </a:rPr>
              <a:t>Romance Languages &amp; Literatures, University of Michigan</a:t>
            </a:r>
          </a:p>
          <a:p>
            <a:r>
              <a:rPr lang="en-US" sz="2000" b="1" dirty="0">
                <a:latin typeface="Bierstadt" panose="020B0004020202020204" pitchFamily="34" charset="0"/>
              </a:rPr>
              <a:t>ffabbri@umich.edu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B09F73-ED6B-90EA-7B70-6C0FB0B6A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754" y="235025"/>
            <a:ext cx="6482489" cy="489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6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0D7AD-F037-A141-58D1-98665175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7C0C591-2194-889C-7D6D-A18DAD35A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268A7C-8419-D574-1FC1-410F1829F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it-IT" sz="5400" noProof="0" dirty="0">
                <a:latin typeface="Lora" pitchFamily="2" charset="77"/>
              </a:rPr>
              <a:t>Studiare l’italiano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F736D45-C157-0BFC-9F1A-D5343A73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701C16-95D1-33AA-D534-DC92F641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368601" cy="36597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1800" dirty="0">
                <a:latin typeface="Lora" pitchFamily="2" charset="77"/>
              </a:rPr>
              <a:t>Secondo voi, qual è</a:t>
            </a:r>
            <a:r>
              <a:rPr lang="it-IT" sz="1800" b="1" dirty="0">
                <a:latin typeface="Lora" pitchFamily="2" charset="77"/>
              </a:rPr>
              <a:t> la ragione più importante</a:t>
            </a:r>
            <a:r>
              <a:rPr lang="it-IT" sz="1800" dirty="0">
                <a:latin typeface="Lora" pitchFamily="2" charset="77"/>
              </a:rPr>
              <a:t> per cui i vostri studenti hanno scelto l’italiano?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obiettivi professionali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legami di discendenza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viaggiare o studiare all’estero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interesse verso cultura e arte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soddisfare un obbligo formativo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sz="1800" dirty="0">
                <a:latin typeface="Lora" pitchFamily="2" charset="77"/>
              </a:rPr>
              <a:t>Per imparare una nuova lingua</a:t>
            </a:r>
            <a:endParaRPr lang="en-US" sz="1800" dirty="0">
              <a:latin typeface="Lora" pitchFamily="2" charset="77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DC3A2F-C993-800A-9284-167E2CDC6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16489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6397C9-8FB1-38B6-8C58-B3E14419F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!!Rectangle">
            <a:extLst>
              <a:ext uri="{FF2B5EF4-FFF2-40B4-BE49-F238E27FC236}">
                <a16:creationId xmlns:a16="http://schemas.microsoft.com/office/drawing/2014/main" id="{F448768E-98B8-ED0E-C5BF-616683D87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0596DAC-7C60-9F0B-8B3C-E2075A0E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4"/>
          <a:stretch/>
        </p:blipFill>
        <p:spPr bwMode="auto">
          <a:xfrm>
            <a:off x="21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CA3B6-0693-02BC-ED22-F1151A4C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it-IT" sz="4800" noProof="0" dirty="0">
                <a:solidFill>
                  <a:schemeClr val="bg1"/>
                </a:solidFill>
                <a:latin typeface="Lora" pitchFamily="2" charset="77"/>
              </a:rPr>
              <a:t>Proseguire lo studio dell’italiano</a:t>
            </a:r>
          </a:p>
        </p:txBody>
      </p:sp>
      <p:sp>
        <p:nvSpPr>
          <p:cNvPr id="7184" name="Rectangle 7183">
            <a:extLst>
              <a:ext uri="{FF2B5EF4-FFF2-40B4-BE49-F238E27FC236}">
                <a16:creationId xmlns:a16="http://schemas.microsoft.com/office/drawing/2014/main" id="{FE49A89E-9D20-1314-38E1-5FCCA9313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85" name="Rectangle 7184">
            <a:extLst>
              <a:ext uri="{FF2B5EF4-FFF2-40B4-BE49-F238E27FC236}">
                <a16:creationId xmlns:a16="http://schemas.microsoft.com/office/drawing/2014/main" id="{7AF5793F-4FE7-3933-23FB-2F0F69508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E11BF2-E6A2-F58B-C0BF-5C7055691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424082"/>
            <a:ext cx="10506456" cy="31704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Secondo voi, qual è </a:t>
            </a:r>
            <a:r>
              <a:rPr lang="it-IT" sz="2000" b="1" dirty="0">
                <a:solidFill>
                  <a:schemeClr val="bg1"/>
                </a:solidFill>
                <a:latin typeface="Lora" pitchFamily="2" charset="77"/>
              </a:rPr>
              <a:t>la ragione più importante </a:t>
            </a: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per cui i vostri studenti decidono di proseguire lo studio dell’italiano dopo l’obbligo formativo 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(</a:t>
            </a:r>
            <a:r>
              <a:rPr lang="it-IT" sz="1600" i="1" dirty="0" err="1">
                <a:solidFill>
                  <a:schemeClr val="bg1"/>
                </a:solidFill>
                <a:latin typeface="Lora" pitchFamily="2" charset="77"/>
              </a:rPr>
              <a:t>language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Lora" pitchFamily="2" charset="77"/>
              </a:rPr>
              <a:t>requirement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)</a:t>
            </a: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?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it-IT" sz="2000" dirty="0">
              <a:solidFill>
                <a:schemeClr val="bg1"/>
              </a:solidFill>
              <a:latin typeface="Lora" pitchFamily="2" charset="77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latin typeface="Lora" pitchFamily="2" charset="77"/>
              </a:rPr>
              <a:t>Scrivete la vostra risposta nella chat!</a:t>
            </a:r>
          </a:p>
        </p:txBody>
      </p:sp>
    </p:spTree>
    <p:extLst>
      <p:ext uri="{BB962C8B-B14F-4D97-AF65-F5344CB8AC3E}">
        <p14:creationId xmlns:p14="http://schemas.microsoft.com/office/powerpoint/2010/main" val="632481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5CAE9-3EFD-33CA-4718-AEEF607BB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!!Rectangle">
            <a:extLst>
              <a:ext uri="{FF2B5EF4-FFF2-40B4-BE49-F238E27FC236}">
                <a16:creationId xmlns:a16="http://schemas.microsoft.com/office/drawing/2014/main" id="{3D2543A4-4181-AD95-7EBE-935A43FB3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F8A422E-42CB-D72E-4F6A-E3F1B8BCE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/>
          <a:stretch/>
        </p:blipFill>
        <p:spPr bwMode="auto">
          <a:xfrm>
            <a:off x="21" y="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97CA04-5202-F998-246B-47FA160E2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it-IT" sz="4800" noProof="0" dirty="0">
                <a:solidFill>
                  <a:schemeClr val="bg1"/>
                </a:solidFill>
                <a:latin typeface="Lora" pitchFamily="2" charset="77"/>
              </a:rPr>
              <a:t>Interrompere lo studio dell’italiano</a:t>
            </a: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833EAAE8-F3F3-DC2F-0D5B-69E8AA529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9EDDC8C1-091C-AC46-F9D0-C3E295A21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FC4132-0BF6-AEC2-06B1-25E9FD7D6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429000"/>
            <a:ext cx="10506456" cy="31125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Secondo voi, qual è </a:t>
            </a:r>
            <a:r>
              <a:rPr lang="it-IT" sz="2000" b="1" dirty="0">
                <a:solidFill>
                  <a:schemeClr val="bg1"/>
                </a:solidFill>
                <a:latin typeface="Lora" pitchFamily="2" charset="77"/>
              </a:rPr>
              <a:t>la ragione più importante </a:t>
            </a: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per cui i vostri studenti decidono di interrompere lo studio dell’italiano dopo l’obbligo formativo 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(</a:t>
            </a:r>
            <a:r>
              <a:rPr lang="it-IT" sz="1600" i="1" dirty="0" err="1">
                <a:solidFill>
                  <a:schemeClr val="bg1"/>
                </a:solidFill>
                <a:latin typeface="Lora" pitchFamily="2" charset="77"/>
              </a:rPr>
              <a:t>language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Lora" pitchFamily="2" charset="77"/>
              </a:rPr>
              <a:t>requirement</a:t>
            </a:r>
            <a:r>
              <a:rPr lang="it-IT" sz="1600" i="1" dirty="0">
                <a:solidFill>
                  <a:schemeClr val="bg1"/>
                </a:solidFill>
                <a:latin typeface="Lora" pitchFamily="2" charset="77"/>
              </a:rPr>
              <a:t>)</a:t>
            </a:r>
            <a:r>
              <a:rPr lang="it-IT" sz="2000" dirty="0">
                <a:solidFill>
                  <a:schemeClr val="bg1"/>
                </a:solidFill>
                <a:latin typeface="Lora" pitchFamily="2" charset="77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it-IT" sz="2000" dirty="0">
              <a:solidFill>
                <a:schemeClr val="bg1"/>
              </a:solidFill>
              <a:latin typeface="Lora" pitchFamily="2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latin typeface="Lora" pitchFamily="2" charset="77"/>
              </a:rPr>
              <a:t>Scrivete la vostra risposta nella chat!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it-IT" sz="2000" dirty="0">
              <a:solidFill>
                <a:schemeClr val="bg1"/>
              </a:solidFill>
              <a:latin typeface="Lor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6527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18020</TotalTime>
  <Words>2884</Words>
  <Application>Microsoft Macintosh PowerPoint</Application>
  <PresentationFormat>Widescreen</PresentationFormat>
  <Paragraphs>360</Paragraphs>
  <Slides>32</Slides>
  <Notes>18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Bierstadt</vt:lpstr>
      <vt:lpstr>Calibri</vt:lpstr>
      <vt:lpstr>Calibri Light</vt:lpstr>
      <vt:lpstr>Lora</vt:lpstr>
      <vt:lpstr>Wingdings</vt:lpstr>
      <vt:lpstr>Office 2013 - 2022 Theme</vt:lpstr>
      <vt:lpstr>L’italiano nelle università statunitensi:  tra calo degli iscritti e obiettivi di rilancio</vt:lpstr>
      <vt:lpstr>Per iniziare</vt:lpstr>
      <vt:lpstr>La crisi delle lingue straniere negli USA</vt:lpstr>
      <vt:lpstr>Nel vostro contesto educativo</vt:lpstr>
      <vt:lpstr>La crisi delle lingue romanze nelle università statunitensi: Il calo degli studenti iscritti</vt:lpstr>
      <vt:lpstr>Il calo degli studenti iscritti:  A che punto del piano didattico?</vt:lpstr>
      <vt:lpstr>La crisi delle lingue romanze nelle università statunitensi: Il divario tra i corsi Beginner e Advanced</vt:lpstr>
      <vt:lpstr>Problematiche correlate alla crisi dei programmi di lingua: Il piano didattico «a due livelli» (curricular bifurcation)</vt:lpstr>
      <vt:lpstr>Problematiche correlate alla crisi dei programmi di lingua</vt:lpstr>
      <vt:lpstr>Le domande del mio studio</vt:lpstr>
      <vt:lpstr>Programmi partecipanti e raccolta dati</vt:lpstr>
      <vt:lpstr>Categorizzazione dei temi salienti</vt:lpstr>
      <vt:lpstr>Studiare l’italiano</vt:lpstr>
      <vt:lpstr>«Qual è la ragione più importante per cui stai studiando [francese/italiano/portoghese/spagnolo]?»</vt:lpstr>
      <vt:lpstr>PowerPoint Presentation</vt:lpstr>
      <vt:lpstr>Proseguire lo studio dell’italiano</vt:lpstr>
      <vt:lpstr>“Hai intenzione di continuare lo studio della [lingua] dopo aver terminato l’obbligo formativo?”     Partecipanti che intendono proseguire lo studio delle lingue romanze</vt:lpstr>
      <vt:lpstr>Partecipanti che intendono proseguire lo studio dell’italiano</vt:lpstr>
      <vt:lpstr>Interrompere lo studio dell’italiano</vt:lpstr>
      <vt:lpstr>“Hai intenzione di continuare lo studio della [lingua] dopo aver terminato l’obbligo formativo?”     Partecipanti che intendono interrompere lo studio delle lingue romanze</vt:lpstr>
      <vt:lpstr>Partecipanti che intendono interrompere lo studio dell’italiano</vt:lpstr>
      <vt:lpstr>Strategie e obiettivi di rilancio per i programmi di italiano</vt:lpstr>
      <vt:lpstr>Cosa sappiamo sui nostri studenti?</vt:lpstr>
      <vt:lpstr>Chi sono i nostri studenti?</vt:lpstr>
      <vt:lpstr>Strategie di course design</vt:lpstr>
      <vt:lpstr>Potenziare l’offerta formativa:  Dal programma di italiano al mondo esterno</vt:lpstr>
      <vt:lpstr>Community Building</vt:lpstr>
      <vt:lpstr>Strategie a livello amministrativo</vt:lpstr>
      <vt:lpstr>PowerPoint Presentation</vt:lpstr>
      <vt:lpstr>Studiare l’italiano</vt:lpstr>
      <vt:lpstr>Proseguire lo studio dell’italiano</vt:lpstr>
      <vt:lpstr>Interrompere lo studio dell’italiano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Fabbri, Federico - (ffabbri)</dc:creator>
  <cp:lastModifiedBy>Fabbri, Federico</cp:lastModifiedBy>
  <cp:revision>266</cp:revision>
  <dcterms:created xsi:type="dcterms:W3CDTF">2022-09-15T02:16:47Z</dcterms:created>
  <dcterms:modified xsi:type="dcterms:W3CDTF">2025-02-24T02:06:04Z</dcterms:modified>
</cp:coreProperties>
</file>